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theme/theme8.xml" ContentType="application/vnd.openxmlformats-officedocument.theme+xml"/>
  <Override PartName="/ppt/slideLayouts/slideLayout26.xml" ContentType="application/vnd.openxmlformats-officedocument.presentationml.slideLayout+xml"/>
  <Override PartName="/ppt/theme/theme9.xml" ContentType="application/vnd.openxmlformats-officedocument.theme+xml"/>
  <Override PartName="/ppt/slideLayouts/slideLayout27.xml" ContentType="application/vnd.openxmlformats-officedocument.presentationml.slideLayout+xml"/>
  <Override PartName="/ppt/theme/theme10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1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2.xml" ContentType="application/vnd.openxmlformats-officedocument.theme+xml"/>
  <Override PartName="/ppt/slideLayouts/slideLayout39.xml" ContentType="application/vnd.openxmlformats-officedocument.presentationml.slideLayout+xml"/>
  <Override PartName="/ppt/theme/theme13.xml" ContentType="application/vnd.openxmlformats-officedocument.theme+xml"/>
  <Override PartName="/ppt/slideLayouts/slideLayout40.xml" ContentType="application/vnd.openxmlformats-officedocument.presentationml.slideLayout+xml"/>
  <Override PartName="/ppt/theme/theme1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5.xml" ContentType="application/vnd.openxmlformats-officedocument.theme+xml"/>
  <Override PartName="/ppt/slideLayouts/slideLayout43.xml" ContentType="application/vnd.openxmlformats-officedocument.presentationml.slideLayout+xml"/>
  <Override PartName="/ppt/theme/theme16.xml" ContentType="application/vnd.openxmlformats-officedocument.theme+xml"/>
  <Override PartName="/ppt/slideLayouts/slideLayout44.xml" ContentType="application/vnd.openxmlformats-officedocument.presentationml.slideLayout+xml"/>
  <Override PartName="/ppt/theme/theme1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  <p:sldMasterId id="2147483681" r:id="rId3"/>
    <p:sldMasterId id="2147483683" r:id="rId4"/>
    <p:sldMasterId id="2147483685" r:id="rId5"/>
    <p:sldMasterId id="2147483687" r:id="rId6"/>
    <p:sldMasterId id="2147483689" r:id="rId7"/>
    <p:sldMasterId id="2147483691" r:id="rId8"/>
    <p:sldMasterId id="2147483693" r:id="rId9"/>
    <p:sldMasterId id="2147483695" r:id="rId10"/>
    <p:sldMasterId id="2147483697" r:id="rId11"/>
    <p:sldMasterId id="2147483704" r:id="rId12"/>
    <p:sldMasterId id="2147483710" r:id="rId13"/>
    <p:sldMasterId id="2147483712" r:id="rId14"/>
    <p:sldMasterId id="2147483714" r:id="rId15"/>
    <p:sldMasterId id="2147483717" r:id="rId16"/>
    <p:sldMasterId id="2147483719" r:id="rId17"/>
  </p:sldMasterIdLst>
  <p:sldIdLst>
    <p:sldId id="256" r:id="rId18"/>
    <p:sldId id="272" r:id="rId19"/>
    <p:sldId id="273" r:id="rId20"/>
    <p:sldId id="274" r:id="rId21"/>
    <p:sldId id="269" r:id="rId22"/>
    <p:sldId id="283" r:id="rId23"/>
    <p:sldId id="278" r:id="rId24"/>
    <p:sldId id="282" r:id="rId25"/>
    <p:sldId id="258" r:id="rId26"/>
    <p:sldId id="281" r:id="rId27"/>
    <p:sldId id="262" r:id="rId28"/>
    <p:sldId id="260" r:id="rId29"/>
    <p:sldId id="277" r:id="rId30"/>
    <p:sldId id="276" r:id="rId31"/>
    <p:sldId id="268" r:id="rId32"/>
    <p:sldId id="275" r:id="rId33"/>
    <p:sldId id="259" r:id="rId34"/>
    <p:sldId id="280" r:id="rId35"/>
    <p:sldId id="266" r:id="rId36"/>
    <p:sldId id="279" r:id="rId37"/>
    <p:sldId id="270" r:id="rId38"/>
    <p:sldId id="271" r:id="rId39"/>
    <p:sldId id="264" r:id="rId40"/>
    <p:sldId id="265" r:id="rId41"/>
    <p:sldId id="28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9D1F"/>
    <a:srgbClr val="B7E7B7"/>
    <a:srgbClr val="009999"/>
    <a:srgbClr val="FCF4E8"/>
    <a:srgbClr val="FDEAE3"/>
    <a:srgbClr val="D34811"/>
    <a:srgbClr val="604007"/>
    <a:srgbClr val="DCE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tableStyles" Target="tableStyles.xml"/><Relationship Id="rId20" Type="http://schemas.openxmlformats.org/officeDocument/2006/relationships/slide" Target="slides/slide3.xml"/><Relationship Id="rId41" Type="http://schemas.openxmlformats.org/officeDocument/2006/relationships/slide" Target="slides/slide2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is.david\Documents\Market%20Data%20Calibration%20V4.0.xlsb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is.david\Documents\Market%20Data%20Calibration%20V4.0.xlsb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is.david\Documents\Market%20Data%20Calibration%20V4.0.xlsb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is.david\Documents\Market%20Data%20Calibration%20V4.0.xlsb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is.david\Documents\Market%20Data%20Calibration%20V4.0.xlsb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1315426279882E-2"/>
          <c:y val="5.0168654366002617E-2"/>
          <c:w val="0.93469584379505644"/>
          <c:h val="0.89966289750137629"/>
        </c:manualLayout>
      </c:layout>
      <c:scatterChart>
        <c:scatterStyle val="lineMarker"/>
        <c:varyColors val="0"/>
        <c:ser>
          <c:idx val="0"/>
          <c:order val="0"/>
          <c:tx>
            <c:v>Terms</c:v>
          </c:tx>
          <c:spPr>
            <a:ln w="19050" cap="rnd">
              <a:solidFill>
                <a:schemeClr val="accent5"/>
              </a:solidFill>
              <a:round/>
              <a:tailEnd type="none"/>
            </a:ln>
            <a:effectLst/>
          </c:spPr>
          <c:marker>
            <c:symbol val="square"/>
            <c:size val="5"/>
            <c:spPr>
              <a:solidFill>
                <a:schemeClr val="accent5"/>
              </a:solidFill>
              <a:ln w="9525">
                <a:noFill/>
              </a:ln>
              <a:effectLst/>
            </c:spPr>
          </c:marker>
          <c:dPt>
            <c:idx val="4"/>
            <c:marker>
              <c:symbol val="square"/>
              <c:size val="5"/>
              <c:spPr>
                <a:solidFill>
                  <a:schemeClr val="accent5"/>
                </a:solidFill>
                <a:ln w="9525">
                  <a:noFill/>
                  <a:tailEnd type="triangle"/>
                </a:ln>
                <a:effectLst/>
              </c:spPr>
            </c:marker>
            <c:bubble3D val="0"/>
            <c:spPr>
              <a:ln w="19050" cap="rnd">
                <a:noFill/>
                <a:round/>
                <a:tailEnd type="none"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0A-4737-9233-64B234D99456}"/>
              </c:ext>
            </c:extLst>
          </c:dPt>
          <c:xVal>
            <c:numRef>
              <c:f>Visuals!$D$40:$D$44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numCache>
            </c:numRef>
          </c:xVal>
          <c:yVal>
            <c:numRef>
              <c:f>Visuals!$E$40:$E$44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80A-4737-9233-64B234D99456}"/>
            </c:ext>
          </c:extLst>
        </c:ser>
        <c:ser>
          <c:idx val="1"/>
          <c:order val="1"/>
          <c:tx>
            <c:v>Pay</c:v>
          </c:tx>
          <c:spPr>
            <a:ln w="19050" cap="rnd">
              <a:solidFill>
                <a:schemeClr val="accent5"/>
              </a:solidFill>
              <a:round/>
              <a:tailEnd type="triangle"/>
            </a:ln>
            <a:effectLst/>
          </c:spPr>
          <c:marker>
            <c:symbol val="diamond"/>
            <c:size val="4"/>
            <c:spPr>
              <a:solidFill>
                <a:schemeClr val="accent5"/>
              </a:solidFill>
              <a:ln w="9525">
                <a:noFill/>
              </a:ln>
              <a:effectLst/>
            </c:spPr>
          </c:marker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E80A-4737-9233-64B234D99456}"/>
              </c:ext>
            </c:extLst>
          </c:dPt>
          <c:xVal>
            <c:numRef>
              <c:f>Visuals!$D$48:$D$52</c:f>
              <c:numCache>
                <c:formatCode>General</c:formatCode>
                <c:ptCount val="5"/>
                <c:pt idx="0">
                  <c:v>0.2</c:v>
                </c:pt>
                <c:pt idx="1">
                  <c:v>1.2</c:v>
                </c:pt>
                <c:pt idx="2">
                  <c:v>2.2000000000000002</c:v>
                </c:pt>
                <c:pt idx="3">
                  <c:v>3.2</c:v>
                </c:pt>
                <c:pt idx="4">
                  <c:v>4.2</c:v>
                </c:pt>
              </c:numCache>
            </c:numRef>
          </c:xVal>
          <c:yVal>
            <c:numRef>
              <c:f>Visuals!$E$48:$E$52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80A-4737-9233-64B234D994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5086160"/>
        <c:axId val="665075120"/>
      </c:scatterChart>
      <c:valAx>
        <c:axId val="665086160"/>
        <c:scaling>
          <c:orientation val="minMax"/>
          <c:max val="4.2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665075120"/>
        <c:crosses val="autoZero"/>
        <c:crossBetween val="midCat"/>
      </c:valAx>
      <c:valAx>
        <c:axId val="665075120"/>
        <c:scaling>
          <c:orientation val="minMax"/>
          <c:max val="0.1"/>
          <c:min val="-0.1"/>
        </c:scaling>
        <c:delete val="1"/>
        <c:axPos val="l"/>
        <c:numFmt formatCode="General" sourceLinked="1"/>
        <c:majorTickMark val="out"/>
        <c:minorTickMark val="none"/>
        <c:tickLblPos val="nextTo"/>
        <c:crossAx val="665086160"/>
        <c:crosses val="autoZero"/>
        <c:crossBetween val="midCat"/>
        <c:majorUnit val="0.1"/>
        <c:minorUnit val="0.1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26231489679354E-2"/>
          <c:y val="4.1040546766457728E-2"/>
          <c:w val="0.93184380601321193"/>
          <c:h val="0.89966289750137629"/>
        </c:manualLayout>
      </c:layout>
      <c:scatterChart>
        <c:scatterStyle val="lineMarker"/>
        <c:varyColors val="0"/>
        <c:ser>
          <c:idx val="0"/>
          <c:order val="0"/>
          <c:tx>
            <c:v>Terms</c:v>
          </c:tx>
          <c:spPr>
            <a:ln w="19050" cap="rnd">
              <a:solidFill>
                <a:schemeClr val="accent5"/>
              </a:solidFill>
              <a:round/>
              <a:tailEnd type="triangle"/>
            </a:ln>
            <a:effectLst/>
          </c:spPr>
          <c:marker>
            <c:symbol val="square"/>
            <c:size val="5"/>
            <c:spPr>
              <a:solidFill>
                <a:schemeClr val="accent5"/>
              </a:solidFill>
              <a:ln w="9525">
                <a:noFill/>
              </a:ln>
              <a:effectLst/>
            </c:spPr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6B4E-43CE-83E3-D1465502275B}"/>
              </c:ext>
            </c:extLst>
          </c:dPt>
          <c:xVal>
            <c:numRef>
              <c:f>Visuals!$D$40:$D$41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xVal>
          <c:yVal>
            <c:numRef>
              <c:f>Visuals!$E$40:$E$41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B4E-43CE-83E3-D146550227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5086160"/>
        <c:axId val="665075120"/>
      </c:scatterChart>
      <c:valAx>
        <c:axId val="665086160"/>
        <c:scaling>
          <c:orientation val="minMax"/>
          <c:max val="4.2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665075120"/>
        <c:crosses val="autoZero"/>
        <c:crossBetween val="midCat"/>
      </c:valAx>
      <c:valAx>
        <c:axId val="665075120"/>
        <c:scaling>
          <c:orientation val="minMax"/>
          <c:max val="0.1"/>
          <c:min val="-0.1"/>
        </c:scaling>
        <c:delete val="1"/>
        <c:axPos val="l"/>
        <c:numFmt formatCode="General" sourceLinked="1"/>
        <c:majorTickMark val="out"/>
        <c:minorTickMark val="none"/>
        <c:tickLblPos val="nextTo"/>
        <c:crossAx val="665086160"/>
        <c:crosses val="autoZero"/>
        <c:crossBetween val="midCat"/>
        <c:majorUnit val="0.1"/>
        <c:minorUnit val="0.1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1315426279882E-2"/>
          <c:y val="5.0168654366002617E-2"/>
          <c:w val="0.93469584379505644"/>
          <c:h val="0.89966289750137629"/>
        </c:manualLayout>
      </c:layout>
      <c:scatterChart>
        <c:scatterStyle val="lineMarker"/>
        <c:varyColors val="0"/>
        <c:ser>
          <c:idx val="0"/>
          <c:order val="0"/>
          <c:tx>
            <c:v>Terms</c:v>
          </c:tx>
          <c:spPr>
            <a:ln w="19050" cap="rnd">
              <a:solidFill>
                <a:schemeClr val="accent5"/>
              </a:solidFill>
              <a:round/>
              <a:tailEnd type="none"/>
            </a:ln>
            <a:effectLst/>
          </c:spPr>
          <c:marker>
            <c:symbol val="square"/>
            <c:size val="5"/>
            <c:spPr>
              <a:solidFill>
                <a:schemeClr val="accent5"/>
              </a:solidFill>
              <a:ln w="9525">
                <a:noFill/>
              </a:ln>
              <a:effectLst/>
            </c:spPr>
          </c:marker>
          <c:dPt>
            <c:idx val="4"/>
            <c:marker>
              <c:symbol val="square"/>
              <c:size val="5"/>
              <c:spPr>
                <a:solidFill>
                  <a:schemeClr val="accent5"/>
                </a:solidFill>
                <a:ln w="9525">
                  <a:noFill/>
                  <a:tailEnd type="triangle"/>
                </a:ln>
                <a:effectLst/>
              </c:spPr>
            </c:marker>
            <c:bubble3D val="0"/>
            <c:spPr>
              <a:ln w="19050" cap="rnd">
                <a:noFill/>
                <a:round/>
                <a:tailEnd type="none"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5B-44B2-AEA9-8CA38D87EC73}"/>
              </c:ext>
            </c:extLst>
          </c:dPt>
          <c:xVal>
            <c:numRef>
              <c:f>Visuals!$D$40:$D$44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numCache>
            </c:numRef>
          </c:xVal>
          <c:yVal>
            <c:numRef>
              <c:f>Visuals!$E$40:$E$44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D5B-44B2-AEA9-8CA38D87EC73}"/>
            </c:ext>
          </c:extLst>
        </c:ser>
        <c:ser>
          <c:idx val="1"/>
          <c:order val="1"/>
          <c:tx>
            <c:v>Pay</c:v>
          </c:tx>
          <c:spPr>
            <a:ln w="19050" cap="rnd">
              <a:solidFill>
                <a:schemeClr val="accent5"/>
              </a:solidFill>
              <a:round/>
              <a:tailEnd type="triangle"/>
            </a:ln>
            <a:effectLst/>
          </c:spPr>
          <c:marker>
            <c:symbol val="diamond"/>
            <c:size val="4"/>
            <c:spPr>
              <a:solidFill>
                <a:schemeClr val="accent5"/>
              </a:solidFill>
              <a:ln w="9525">
                <a:noFill/>
              </a:ln>
              <a:effectLst/>
            </c:spPr>
          </c:marker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BD5B-44B2-AEA9-8CA38D87EC73}"/>
              </c:ext>
            </c:extLst>
          </c:dPt>
          <c:xVal>
            <c:numRef>
              <c:f>Visuals!$D$48:$D$52</c:f>
              <c:numCache>
                <c:formatCode>General</c:formatCode>
                <c:ptCount val="5"/>
                <c:pt idx="0">
                  <c:v>0.2</c:v>
                </c:pt>
                <c:pt idx="1">
                  <c:v>1.2</c:v>
                </c:pt>
                <c:pt idx="2">
                  <c:v>2.2000000000000002</c:v>
                </c:pt>
                <c:pt idx="3">
                  <c:v>3.2</c:v>
                </c:pt>
                <c:pt idx="4">
                  <c:v>4.2</c:v>
                </c:pt>
              </c:numCache>
            </c:numRef>
          </c:xVal>
          <c:yVal>
            <c:numRef>
              <c:f>Visuals!$E$48:$E$52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D5B-44B2-AEA9-8CA38D87EC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5086160"/>
        <c:axId val="665075120"/>
      </c:scatterChart>
      <c:valAx>
        <c:axId val="665086160"/>
        <c:scaling>
          <c:orientation val="minMax"/>
          <c:max val="4.2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665075120"/>
        <c:crosses val="autoZero"/>
        <c:crossBetween val="midCat"/>
      </c:valAx>
      <c:valAx>
        <c:axId val="665075120"/>
        <c:scaling>
          <c:orientation val="minMax"/>
          <c:max val="0.1"/>
          <c:min val="-0.1"/>
        </c:scaling>
        <c:delete val="1"/>
        <c:axPos val="l"/>
        <c:numFmt formatCode="General" sourceLinked="1"/>
        <c:majorTickMark val="out"/>
        <c:minorTickMark val="none"/>
        <c:tickLblPos val="nextTo"/>
        <c:crossAx val="665086160"/>
        <c:crosses val="autoZero"/>
        <c:crossBetween val="midCat"/>
        <c:majorUnit val="0.1"/>
        <c:minorUnit val="0.1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1315426279882E-2"/>
          <c:y val="5.0168654366002617E-2"/>
          <c:w val="0.93469584379505644"/>
          <c:h val="0.89966289750137629"/>
        </c:manualLayout>
      </c:layout>
      <c:scatterChart>
        <c:scatterStyle val="lineMarker"/>
        <c:varyColors val="0"/>
        <c:ser>
          <c:idx val="0"/>
          <c:order val="0"/>
          <c:tx>
            <c:v>Terms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Visuals!$D$55:$D$57</c:f>
              <c:numCache>
                <c:formatCode>General</c:formatCode>
                <c:ptCount val="3"/>
                <c:pt idx="0">
                  <c:v>0</c:v>
                </c:pt>
                <c:pt idx="1">
                  <c:v>0.5</c:v>
                </c:pt>
                <c:pt idx="2">
                  <c:v>1.5</c:v>
                </c:pt>
              </c:numCache>
            </c:numRef>
          </c:xVal>
          <c:yVal>
            <c:numRef>
              <c:f>Visuals!$E$55:$E$57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F2F-4D64-9A0E-EEEBF29F002B}"/>
            </c:ext>
          </c:extLst>
        </c:ser>
        <c:ser>
          <c:idx val="1"/>
          <c:order val="1"/>
          <c:tx>
            <c:v>Pay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Pt>
            <c:idx val="2"/>
            <c:marker>
              <c:symbol val="none"/>
            </c:marker>
            <c:bubble3D val="0"/>
            <c:spPr>
              <a:ln w="19050" cap="rnd">
                <a:solidFill>
                  <a:schemeClr val="accent5"/>
                </a:solidFill>
                <a:round/>
                <a:tailEnd type="triangle"/>
              </a:ln>
              <a:effectLst/>
            </c:spPr>
            <c:extLst>
              <c:ext xmlns:c16="http://schemas.microsoft.com/office/drawing/2014/chart" uri="{C3380CC4-5D6E-409C-BE32-E72D297353CC}">
                <c16:uniqueId val="{00000002-8F2F-4D64-9A0E-EEEBF29F002B}"/>
              </c:ext>
            </c:extLst>
          </c:dPt>
          <c:xVal>
            <c:numRef>
              <c:f>Visuals!$D$60:$D$62</c:f>
              <c:numCache>
                <c:formatCode>General</c:formatCode>
                <c:ptCount val="3"/>
                <c:pt idx="0">
                  <c:v>0.2</c:v>
                </c:pt>
                <c:pt idx="1">
                  <c:v>0.7</c:v>
                </c:pt>
                <c:pt idx="2">
                  <c:v>1.7</c:v>
                </c:pt>
              </c:numCache>
            </c:numRef>
          </c:xVal>
          <c:yVal>
            <c:numRef>
              <c:f>Visuals!$E$60:$E$62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F2F-4D64-9A0E-EEEBF29F00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5086160"/>
        <c:axId val="665075120"/>
      </c:scatterChart>
      <c:valAx>
        <c:axId val="665086160"/>
        <c:scaling>
          <c:orientation val="minMax"/>
          <c:max val="4.2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665075120"/>
        <c:crosses val="autoZero"/>
        <c:crossBetween val="midCat"/>
      </c:valAx>
      <c:valAx>
        <c:axId val="665075120"/>
        <c:scaling>
          <c:orientation val="minMax"/>
          <c:max val="0.1"/>
          <c:min val="-0.1"/>
        </c:scaling>
        <c:delete val="1"/>
        <c:axPos val="l"/>
        <c:numFmt formatCode="General" sourceLinked="1"/>
        <c:majorTickMark val="out"/>
        <c:minorTickMark val="none"/>
        <c:tickLblPos val="nextTo"/>
        <c:crossAx val="665086160"/>
        <c:crosses val="autoZero"/>
        <c:crossBetween val="midCat"/>
        <c:majorUnit val="0.1"/>
        <c:minorUnit val="0.1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1315426279882E-2"/>
          <c:y val="5.0168654366002617E-2"/>
          <c:w val="0.93469584379505644"/>
          <c:h val="0.89966289750137629"/>
        </c:manualLayout>
      </c:layout>
      <c:scatterChart>
        <c:scatterStyle val="lineMarker"/>
        <c:varyColors val="0"/>
        <c:ser>
          <c:idx val="0"/>
          <c:order val="0"/>
          <c:tx>
            <c:v>Terms</c:v>
          </c:tx>
          <c:spPr>
            <a:ln w="19050" cap="rnd">
              <a:solidFill>
                <a:schemeClr val="accent5"/>
              </a:solidFill>
              <a:round/>
              <a:tailEnd type="none"/>
            </a:ln>
            <a:effectLst/>
          </c:spPr>
          <c:marker>
            <c:symbol val="square"/>
            <c:size val="5"/>
            <c:spPr>
              <a:solidFill>
                <a:schemeClr val="accent5"/>
              </a:solidFill>
              <a:ln w="9525">
                <a:noFill/>
              </a:ln>
              <a:effectLst/>
            </c:spPr>
          </c:marker>
          <c:xVal>
            <c:numRef>
              <c:f>Visuals!$D$40:$D$41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xVal>
          <c:yVal>
            <c:numRef>
              <c:f>Visuals!$E$40:$E$41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AC9-423D-BB27-0A7EF86A7E3C}"/>
            </c:ext>
          </c:extLst>
        </c:ser>
        <c:ser>
          <c:idx val="1"/>
          <c:order val="1"/>
          <c:tx>
            <c:v>Pay</c:v>
          </c:tx>
          <c:spPr>
            <a:ln w="19050" cap="rnd">
              <a:solidFill>
                <a:schemeClr val="accent5"/>
              </a:solidFill>
              <a:round/>
              <a:tailEnd type="triangle"/>
            </a:ln>
            <a:effectLst/>
          </c:spPr>
          <c:marker>
            <c:symbol val="diamond"/>
            <c:size val="4"/>
            <c:spPr>
              <a:solidFill>
                <a:schemeClr val="accent5"/>
              </a:solidFill>
              <a:ln w="9525">
                <a:noFill/>
              </a:ln>
              <a:effectLst/>
            </c:spPr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9AC9-423D-BB27-0A7EF86A7E3C}"/>
              </c:ext>
            </c:extLst>
          </c:dPt>
          <c:xVal>
            <c:numRef>
              <c:f>Visuals!$D$48:$D$49</c:f>
              <c:numCache>
                <c:formatCode>General</c:formatCode>
                <c:ptCount val="2"/>
                <c:pt idx="0">
                  <c:v>0.2</c:v>
                </c:pt>
                <c:pt idx="1">
                  <c:v>1.2</c:v>
                </c:pt>
              </c:numCache>
            </c:numRef>
          </c:xVal>
          <c:yVal>
            <c:numRef>
              <c:f>Visuals!$E$48:$E$49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AC9-423D-BB27-0A7EF86A7E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5086160"/>
        <c:axId val="665075120"/>
      </c:scatterChart>
      <c:valAx>
        <c:axId val="665086160"/>
        <c:scaling>
          <c:orientation val="minMax"/>
          <c:max val="4.2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665075120"/>
        <c:crosses val="autoZero"/>
        <c:crossBetween val="midCat"/>
      </c:valAx>
      <c:valAx>
        <c:axId val="665075120"/>
        <c:scaling>
          <c:orientation val="minMax"/>
          <c:max val="0.1"/>
          <c:min val="-0.1"/>
        </c:scaling>
        <c:delete val="1"/>
        <c:axPos val="l"/>
        <c:numFmt formatCode="General" sourceLinked="1"/>
        <c:majorTickMark val="out"/>
        <c:minorTickMark val="none"/>
        <c:tickLblPos val="nextTo"/>
        <c:crossAx val="665086160"/>
        <c:crosses val="autoZero"/>
        <c:crossBetween val="midCat"/>
        <c:majorUnit val="0.1"/>
        <c:minorUnit val="0.1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1E58B2-F98F-40A0-8EF4-B3A333FA1B28}" type="doc">
      <dgm:prSet loTypeId="urn:microsoft.com/office/officeart/2005/8/layout/cycle3" loCatId="cycle" qsTypeId="urn:microsoft.com/office/officeart/2005/8/quickstyle/3d4" qsCatId="3D" csTypeId="urn:microsoft.com/office/officeart/2005/8/colors/accent5_2" csCatId="accent5" phldr="1"/>
      <dgm:spPr/>
      <dgm:t>
        <a:bodyPr/>
        <a:lstStyle/>
        <a:p>
          <a:endParaRPr lang="en-GB"/>
        </a:p>
      </dgm:t>
    </dgm:pt>
    <dgm:pt modelId="{CF0ACD9C-B590-49F3-99BE-EA97B511F238}">
      <dgm:prSet phldrT="[Text]" custT="1"/>
      <dgm:spPr/>
      <dgm:t>
        <a:bodyPr/>
        <a:lstStyle/>
        <a:p>
          <a:r>
            <a:rPr lang="en-GB" sz="2000" dirty="0"/>
            <a:t>Instrument Selection</a:t>
          </a:r>
        </a:p>
      </dgm:t>
    </dgm:pt>
    <dgm:pt modelId="{6A32FFD6-7E9B-4C42-B540-1D2D3F9C55FB}" type="parTrans" cxnId="{FF329BC2-A7D3-40E0-B25C-631577E3C7DE}">
      <dgm:prSet/>
      <dgm:spPr/>
      <dgm:t>
        <a:bodyPr/>
        <a:lstStyle/>
        <a:p>
          <a:endParaRPr lang="en-GB" sz="1100"/>
        </a:p>
      </dgm:t>
    </dgm:pt>
    <dgm:pt modelId="{89CE700F-1F8C-4384-A213-72FF80B33BC0}" type="sibTrans" cxnId="{FF329BC2-A7D3-40E0-B25C-631577E3C7DE}">
      <dgm:prSet/>
      <dgm:spPr/>
      <dgm:t>
        <a:bodyPr/>
        <a:lstStyle/>
        <a:p>
          <a:endParaRPr lang="en-GB" sz="1100"/>
        </a:p>
      </dgm:t>
    </dgm:pt>
    <dgm:pt modelId="{8FDE7B9E-8280-4E8A-9AAB-D538016A52AD}">
      <dgm:prSet phldrT="[Text]" custT="1"/>
      <dgm:spPr/>
      <dgm:t>
        <a:bodyPr/>
        <a:lstStyle/>
        <a:p>
          <a:r>
            <a:rPr lang="en-GB" sz="2000" dirty="0"/>
            <a:t>Instrument   Pricing</a:t>
          </a:r>
        </a:p>
      </dgm:t>
    </dgm:pt>
    <dgm:pt modelId="{63D9BA45-4F97-49DC-A36A-21639E8324CC}" type="parTrans" cxnId="{F792C39F-9F40-45DD-9EB9-1DBD6B2F9580}">
      <dgm:prSet/>
      <dgm:spPr/>
      <dgm:t>
        <a:bodyPr/>
        <a:lstStyle/>
        <a:p>
          <a:endParaRPr lang="en-GB" sz="1100"/>
        </a:p>
      </dgm:t>
    </dgm:pt>
    <dgm:pt modelId="{B830098F-5B3E-4ABB-B852-D07B00EE2C5F}" type="sibTrans" cxnId="{F792C39F-9F40-45DD-9EB9-1DBD6B2F9580}">
      <dgm:prSet/>
      <dgm:spPr/>
      <dgm:t>
        <a:bodyPr/>
        <a:lstStyle/>
        <a:p>
          <a:endParaRPr lang="en-GB" sz="1100"/>
        </a:p>
      </dgm:t>
    </dgm:pt>
    <dgm:pt modelId="{DBB3FC25-346A-41F1-AC39-35899D2F081B}">
      <dgm:prSet phldrT="[Text]" custT="1"/>
      <dgm:spPr/>
      <dgm:t>
        <a:bodyPr/>
        <a:lstStyle/>
        <a:p>
          <a:r>
            <a:rPr lang="en-GB" sz="2000" dirty="0"/>
            <a:t>Instrument Calibration</a:t>
          </a:r>
        </a:p>
      </dgm:t>
    </dgm:pt>
    <dgm:pt modelId="{03F36D28-67B1-4DFF-BD04-18BD765E5D15}" type="parTrans" cxnId="{83445CE0-B108-44D1-8886-5C2B699744C0}">
      <dgm:prSet/>
      <dgm:spPr/>
      <dgm:t>
        <a:bodyPr/>
        <a:lstStyle/>
        <a:p>
          <a:endParaRPr lang="en-GB" sz="1100"/>
        </a:p>
      </dgm:t>
    </dgm:pt>
    <dgm:pt modelId="{8B03BCCD-B970-449A-9BC6-F0BA5A0F23F2}" type="sibTrans" cxnId="{83445CE0-B108-44D1-8886-5C2B699744C0}">
      <dgm:prSet/>
      <dgm:spPr/>
      <dgm:t>
        <a:bodyPr/>
        <a:lstStyle/>
        <a:p>
          <a:endParaRPr lang="en-GB" sz="1100"/>
        </a:p>
      </dgm:t>
    </dgm:pt>
    <dgm:pt modelId="{6DB609EC-FA58-4AB4-885A-0E7F2DF3FD4F}" type="pres">
      <dgm:prSet presAssocID="{EB1E58B2-F98F-40A0-8EF4-B3A333FA1B28}" presName="Name0" presStyleCnt="0">
        <dgm:presLayoutVars>
          <dgm:dir/>
          <dgm:resizeHandles val="exact"/>
        </dgm:presLayoutVars>
      </dgm:prSet>
      <dgm:spPr/>
    </dgm:pt>
    <dgm:pt modelId="{C0B57F2F-80A6-414D-BC86-A8D7A2DF7DCC}" type="pres">
      <dgm:prSet presAssocID="{EB1E58B2-F98F-40A0-8EF4-B3A333FA1B28}" presName="cycle" presStyleCnt="0"/>
      <dgm:spPr/>
    </dgm:pt>
    <dgm:pt modelId="{9554E121-9A93-478A-B665-7FADC7F9FB27}" type="pres">
      <dgm:prSet presAssocID="{CF0ACD9C-B590-49F3-99BE-EA97B511F238}" presName="nodeFirstNode" presStyleLbl="node1" presStyleIdx="0" presStyleCnt="3" custScaleX="71413" custScaleY="59063">
        <dgm:presLayoutVars>
          <dgm:bulletEnabled val="1"/>
        </dgm:presLayoutVars>
      </dgm:prSet>
      <dgm:spPr/>
    </dgm:pt>
    <dgm:pt modelId="{A580BCC2-4431-46BF-B7BE-7AF6DF6F126A}" type="pres">
      <dgm:prSet presAssocID="{89CE700F-1F8C-4384-A213-72FF80B33BC0}" presName="sibTransFirstNode" presStyleLbl="bgShp" presStyleIdx="0" presStyleCnt="1"/>
      <dgm:spPr/>
    </dgm:pt>
    <dgm:pt modelId="{90A4FAE4-8B89-4EAE-8A72-59E0430A1190}" type="pres">
      <dgm:prSet presAssocID="{8FDE7B9E-8280-4E8A-9AAB-D538016A52AD}" presName="nodeFollowingNodes" presStyleLbl="node1" presStyleIdx="1" presStyleCnt="3" custScaleX="71413" custScaleY="59063" custRadScaleRad="124771" custRadScaleInc="-7084">
        <dgm:presLayoutVars>
          <dgm:bulletEnabled val="1"/>
        </dgm:presLayoutVars>
      </dgm:prSet>
      <dgm:spPr/>
    </dgm:pt>
    <dgm:pt modelId="{DA87A42D-A64F-460F-A832-4DC76B72D0D8}" type="pres">
      <dgm:prSet presAssocID="{DBB3FC25-346A-41F1-AC39-35899D2F081B}" presName="nodeFollowingNodes" presStyleLbl="node1" presStyleIdx="2" presStyleCnt="3" custScaleX="71413" custScaleY="59063">
        <dgm:presLayoutVars>
          <dgm:bulletEnabled val="1"/>
        </dgm:presLayoutVars>
      </dgm:prSet>
      <dgm:spPr/>
    </dgm:pt>
  </dgm:ptLst>
  <dgm:cxnLst>
    <dgm:cxn modelId="{B5A4B91D-5839-4A08-8145-0114B4227598}" type="presOf" srcId="{EB1E58B2-F98F-40A0-8EF4-B3A333FA1B28}" destId="{6DB609EC-FA58-4AB4-885A-0E7F2DF3FD4F}" srcOrd="0" destOrd="0" presId="urn:microsoft.com/office/officeart/2005/8/layout/cycle3"/>
    <dgm:cxn modelId="{109A2F4C-CF29-4EC5-AF08-8B5D654158D7}" type="presOf" srcId="{8FDE7B9E-8280-4E8A-9AAB-D538016A52AD}" destId="{90A4FAE4-8B89-4EAE-8A72-59E0430A1190}" srcOrd="0" destOrd="0" presId="urn:microsoft.com/office/officeart/2005/8/layout/cycle3"/>
    <dgm:cxn modelId="{F792C39F-9F40-45DD-9EB9-1DBD6B2F9580}" srcId="{EB1E58B2-F98F-40A0-8EF4-B3A333FA1B28}" destId="{8FDE7B9E-8280-4E8A-9AAB-D538016A52AD}" srcOrd="1" destOrd="0" parTransId="{63D9BA45-4F97-49DC-A36A-21639E8324CC}" sibTransId="{B830098F-5B3E-4ABB-B852-D07B00EE2C5F}"/>
    <dgm:cxn modelId="{3B2A17B9-3789-4190-835F-182CA2BA965B}" type="presOf" srcId="{DBB3FC25-346A-41F1-AC39-35899D2F081B}" destId="{DA87A42D-A64F-460F-A832-4DC76B72D0D8}" srcOrd="0" destOrd="0" presId="urn:microsoft.com/office/officeart/2005/8/layout/cycle3"/>
    <dgm:cxn modelId="{FF329BC2-A7D3-40E0-B25C-631577E3C7DE}" srcId="{EB1E58B2-F98F-40A0-8EF4-B3A333FA1B28}" destId="{CF0ACD9C-B590-49F3-99BE-EA97B511F238}" srcOrd="0" destOrd="0" parTransId="{6A32FFD6-7E9B-4C42-B540-1D2D3F9C55FB}" sibTransId="{89CE700F-1F8C-4384-A213-72FF80B33BC0}"/>
    <dgm:cxn modelId="{84494DD0-F7B0-440C-B2A7-12AB0860E8B8}" type="presOf" srcId="{CF0ACD9C-B590-49F3-99BE-EA97B511F238}" destId="{9554E121-9A93-478A-B665-7FADC7F9FB27}" srcOrd="0" destOrd="0" presId="urn:microsoft.com/office/officeart/2005/8/layout/cycle3"/>
    <dgm:cxn modelId="{83445CE0-B108-44D1-8886-5C2B699744C0}" srcId="{EB1E58B2-F98F-40A0-8EF4-B3A333FA1B28}" destId="{DBB3FC25-346A-41F1-AC39-35899D2F081B}" srcOrd="2" destOrd="0" parTransId="{03F36D28-67B1-4DFF-BD04-18BD765E5D15}" sibTransId="{8B03BCCD-B970-449A-9BC6-F0BA5A0F23F2}"/>
    <dgm:cxn modelId="{354D08F4-BE93-4B62-B7DB-DA1BD2B3C419}" type="presOf" srcId="{89CE700F-1F8C-4384-A213-72FF80B33BC0}" destId="{A580BCC2-4431-46BF-B7BE-7AF6DF6F126A}" srcOrd="0" destOrd="0" presId="urn:microsoft.com/office/officeart/2005/8/layout/cycle3"/>
    <dgm:cxn modelId="{28F381DA-8705-474A-ABFA-9ED0F94C5ADE}" type="presParOf" srcId="{6DB609EC-FA58-4AB4-885A-0E7F2DF3FD4F}" destId="{C0B57F2F-80A6-414D-BC86-A8D7A2DF7DCC}" srcOrd="0" destOrd="0" presId="urn:microsoft.com/office/officeart/2005/8/layout/cycle3"/>
    <dgm:cxn modelId="{8C5B135A-463C-404D-80F0-D61A141511BC}" type="presParOf" srcId="{C0B57F2F-80A6-414D-BC86-A8D7A2DF7DCC}" destId="{9554E121-9A93-478A-B665-7FADC7F9FB27}" srcOrd="0" destOrd="0" presId="urn:microsoft.com/office/officeart/2005/8/layout/cycle3"/>
    <dgm:cxn modelId="{FB24B844-4351-4E61-A47C-520746BC6E08}" type="presParOf" srcId="{C0B57F2F-80A6-414D-BC86-A8D7A2DF7DCC}" destId="{A580BCC2-4431-46BF-B7BE-7AF6DF6F126A}" srcOrd="1" destOrd="0" presId="urn:microsoft.com/office/officeart/2005/8/layout/cycle3"/>
    <dgm:cxn modelId="{1A024475-C56E-4EA8-B806-A9A895E53EFC}" type="presParOf" srcId="{C0B57F2F-80A6-414D-BC86-A8D7A2DF7DCC}" destId="{90A4FAE4-8B89-4EAE-8A72-59E0430A1190}" srcOrd="2" destOrd="0" presId="urn:microsoft.com/office/officeart/2005/8/layout/cycle3"/>
    <dgm:cxn modelId="{BD62F761-EEE0-4E0F-AC70-D1901904A462}" type="presParOf" srcId="{C0B57F2F-80A6-414D-BC86-A8D7A2DF7DCC}" destId="{DA87A42D-A64F-460F-A832-4DC76B72D0D8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0BCC2-4431-46BF-B7BE-7AF6DF6F126A}">
      <dsp:nvSpPr>
        <dsp:cNvPr id="0" name=""/>
        <dsp:cNvSpPr/>
      </dsp:nvSpPr>
      <dsp:spPr>
        <a:xfrm>
          <a:off x="1165299" y="178106"/>
          <a:ext cx="4479397" cy="4479397"/>
        </a:xfrm>
        <a:prstGeom prst="circularArrow">
          <a:avLst>
            <a:gd name="adj1" fmla="val 5689"/>
            <a:gd name="adj2" fmla="val 340510"/>
            <a:gd name="adj3" fmla="val 13590809"/>
            <a:gd name="adj4" fmla="val 17493591"/>
            <a:gd name="adj5" fmla="val 5908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54E121-9A93-478A-B665-7FADC7F9FB27}">
      <dsp:nvSpPr>
        <dsp:cNvPr id="0" name=""/>
        <dsp:cNvSpPr/>
      </dsp:nvSpPr>
      <dsp:spPr>
        <a:xfrm>
          <a:off x="2281802" y="322793"/>
          <a:ext cx="2246390" cy="92895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Instrument Selection</a:t>
          </a:r>
        </a:p>
      </dsp:txBody>
      <dsp:txXfrm>
        <a:off x="2327150" y="368141"/>
        <a:ext cx="2155694" cy="838256"/>
      </dsp:txXfrm>
    </dsp:sp>
    <dsp:sp modelId="{90A4FAE4-8B89-4EAE-8A72-59E0430A1190}">
      <dsp:nvSpPr>
        <dsp:cNvPr id="0" name=""/>
        <dsp:cNvSpPr/>
      </dsp:nvSpPr>
      <dsp:spPr>
        <a:xfrm>
          <a:off x="4522760" y="3263330"/>
          <a:ext cx="2246390" cy="92895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Instrument   Pricing</a:t>
          </a:r>
        </a:p>
      </dsp:txBody>
      <dsp:txXfrm>
        <a:off x="4568108" y="3308678"/>
        <a:ext cx="2155694" cy="838256"/>
      </dsp:txXfrm>
    </dsp:sp>
    <dsp:sp modelId="{DA87A42D-A64F-460F-A832-4DC76B72D0D8}">
      <dsp:nvSpPr>
        <dsp:cNvPr id="0" name=""/>
        <dsp:cNvSpPr/>
      </dsp:nvSpPr>
      <dsp:spPr>
        <a:xfrm>
          <a:off x="584090" y="3263317"/>
          <a:ext cx="2246390" cy="92895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Instrument Calibration</a:t>
          </a:r>
        </a:p>
      </dsp:txBody>
      <dsp:txXfrm>
        <a:off x="629438" y="3308665"/>
        <a:ext cx="2155694" cy="838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0.0635</cdr:x>
      <cdr:y>0.34991</cdr:y>
    </cdr:from>
    <cdr:to>
      <cdr:x>0.90986</cdr:x>
      <cdr:y>0.43988</cdr:y>
    </cdr:to>
    <cdr:sp macro="" textlink="">
      <cdr:nvSpPr>
        <cdr:cNvPr id="4" name="Arrow: Curved Down 3">
          <a:extLst xmlns:a="http://schemas.openxmlformats.org/drawingml/2006/main">
            <a:ext uri="{FF2B5EF4-FFF2-40B4-BE49-F238E27FC236}">
              <a16:creationId xmlns:a16="http://schemas.microsoft.com/office/drawing/2014/main" id="{926C1109-6694-22C7-8D42-B37D7CDD7420}"/>
            </a:ext>
          </a:extLst>
        </cdr:cNvPr>
        <cdr:cNvSpPr/>
      </cdr:nvSpPr>
      <cdr:spPr>
        <a:xfrm xmlns:a="http://schemas.openxmlformats.org/drawingml/2006/main">
          <a:off x="264859" y="973674"/>
          <a:ext cx="3530154" cy="250343"/>
        </a:xfrm>
        <a:prstGeom xmlns:a="http://schemas.openxmlformats.org/drawingml/2006/main" prst="curvedDownArrow">
          <a:avLst>
            <a:gd name="adj1" fmla="val 5771"/>
            <a:gd name="adj2" fmla="val 52894"/>
            <a:gd name="adj3" fmla="val 7014"/>
          </a:avLst>
        </a:prstGeom>
        <a:solidFill xmlns:a="http://schemas.openxmlformats.org/drawingml/2006/main">
          <a:schemeClr val="accent1"/>
        </a:solidFill>
        <a:ln xmlns:a="http://schemas.openxmlformats.org/drawingml/2006/main">
          <a:solidFill>
            <a:schemeClr val="accent1"/>
          </a:solidFill>
        </a:ln>
      </cdr:spPr>
      <cdr:style>
        <a:lnRef xmlns:a="http://schemas.openxmlformats.org/drawingml/2006/main" idx="1">
          <a:schemeClr val="accent4"/>
        </a:lnRef>
        <a:fillRef xmlns:a="http://schemas.openxmlformats.org/drawingml/2006/main" idx="3">
          <a:schemeClr val="accent4"/>
        </a:fillRef>
        <a:effectRef xmlns:a="http://schemas.openxmlformats.org/drawingml/2006/main" idx="2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endParaRPr lang="en-GB" sz="1100">
            <a:solidFill>
              <a:schemeClr val="tx1"/>
            </a:solidFill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6" Type="http://schemas.openxmlformats.org/officeDocument/2006/relationships/hyperlink" Target="https://acadia.inc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Relationship Id="rId6" Type="http://schemas.openxmlformats.org/officeDocument/2006/relationships/hyperlink" Target="https://acadia.inc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acadia.inc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Relationship Id="rId6" Type="http://schemas.openxmlformats.org/officeDocument/2006/relationships/hyperlink" Target="https://acadia.inc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adia - 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1273904"/>
            <a:ext cx="10101648" cy="198205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636D8-DDED-B349-AC18-9F879DAD00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6352" y="3429000"/>
            <a:ext cx="10101648" cy="5992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  <a:endParaRPr lang="en-US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D723DB6-5E78-3A4E-8293-32EA04AC90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22" y="374084"/>
            <a:ext cx="1845275" cy="50360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28590"/>
            <a:ext cx="3693258" cy="41018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B2B2B2"/>
                </a:solidFill>
                <a:latin typeface="+mn-lt"/>
              </a:defRPr>
            </a:lvl1pPr>
            <a:lvl2pPr>
              <a:defRPr sz="1200">
                <a:solidFill>
                  <a:srgbClr val="B2B2B2"/>
                </a:solidFill>
                <a:latin typeface="Sofia Pro" pitchFamily="2" charset="0"/>
              </a:defRPr>
            </a:lvl2pPr>
            <a:lvl3pPr>
              <a:defRPr sz="1100">
                <a:solidFill>
                  <a:srgbClr val="B2B2B2"/>
                </a:solidFill>
                <a:latin typeface="Sofia Pro" pitchFamily="2" charset="0"/>
              </a:defRPr>
            </a:lvl3pPr>
            <a:lvl4pPr>
              <a:defRPr sz="1050">
                <a:solidFill>
                  <a:srgbClr val="B2B2B2"/>
                </a:solidFill>
                <a:latin typeface="Sofia Pro" pitchFamily="2" charset="0"/>
              </a:defRPr>
            </a:lvl4pPr>
            <a:lvl5pPr>
              <a:defRPr sz="1050">
                <a:solidFill>
                  <a:srgbClr val="B2B2B2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7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BF44-4816-89AE-1B3A-F2E88C09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E8291-E45A-DA9D-12EA-D25CE00C0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5FDF-37DD-EBCC-1D44-4C992F64A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FAC9-CA30-4484-BCBB-E49F8601BD17}" type="datetimeFigureOut">
              <a:rPr lang="en-GB" smtClean="0"/>
              <a:t>04/05/2024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2D5F-5899-16BC-68D6-A68C1E5B8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B0B1F-1666-296F-785B-C90B4EFBD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3ED8-8CF2-4A8C-A3ED-349B914CF05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356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adia - 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1273904"/>
            <a:ext cx="10101648" cy="198205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636D8-DDED-B349-AC18-9F879DAD00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6352" y="3429000"/>
            <a:ext cx="10101648" cy="5992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28590"/>
            <a:ext cx="3693258" cy="41018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B2B2B2"/>
                </a:solidFill>
                <a:latin typeface="+mn-lt"/>
              </a:defRPr>
            </a:lvl1pPr>
            <a:lvl2pPr>
              <a:defRPr sz="1200">
                <a:solidFill>
                  <a:srgbClr val="B2B2B2"/>
                </a:solidFill>
                <a:latin typeface="Sofia Pro" pitchFamily="2" charset="0"/>
              </a:defRPr>
            </a:lvl2pPr>
            <a:lvl3pPr>
              <a:defRPr sz="1100">
                <a:solidFill>
                  <a:srgbClr val="B2B2B2"/>
                </a:solidFill>
                <a:latin typeface="Sofia Pro" pitchFamily="2" charset="0"/>
              </a:defRPr>
            </a:lvl3pPr>
            <a:lvl4pPr>
              <a:defRPr sz="1050">
                <a:solidFill>
                  <a:srgbClr val="B2B2B2"/>
                </a:solidFill>
                <a:latin typeface="Sofia Pro" pitchFamily="2" charset="0"/>
              </a:defRPr>
            </a:lvl4pPr>
            <a:lvl5pPr>
              <a:defRPr sz="1050">
                <a:solidFill>
                  <a:srgbClr val="B2B2B2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date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4E4AC-2E35-28E4-31BF-18A8809B55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3337" y="273490"/>
            <a:ext cx="2165180" cy="10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65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cadia - 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1273904"/>
            <a:ext cx="10101648" cy="198205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636D8-DDED-B349-AC18-9F879DAD00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6352" y="3429000"/>
            <a:ext cx="10101648" cy="5992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28590"/>
            <a:ext cx="3693258" cy="41018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B2B2B2"/>
                </a:solidFill>
                <a:latin typeface="+mn-lt"/>
              </a:defRPr>
            </a:lvl1pPr>
            <a:lvl2pPr>
              <a:defRPr sz="1200">
                <a:solidFill>
                  <a:srgbClr val="B2B2B2"/>
                </a:solidFill>
                <a:latin typeface="Sofia Pro" pitchFamily="2" charset="0"/>
              </a:defRPr>
            </a:lvl2pPr>
            <a:lvl3pPr>
              <a:defRPr sz="1100">
                <a:solidFill>
                  <a:srgbClr val="B2B2B2"/>
                </a:solidFill>
                <a:latin typeface="Sofia Pro" pitchFamily="2" charset="0"/>
              </a:defRPr>
            </a:lvl3pPr>
            <a:lvl4pPr>
              <a:defRPr sz="1050">
                <a:solidFill>
                  <a:srgbClr val="B2B2B2"/>
                </a:solidFill>
                <a:latin typeface="Sofia Pro" pitchFamily="2" charset="0"/>
              </a:defRPr>
            </a:lvl4pPr>
            <a:lvl5pPr>
              <a:defRPr sz="1050">
                <a:solidFill>
                  <a:srgbClr val="B2B2B2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date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A9C3D-092F-417B-58C3-917F95D00E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3337" y="273490"/>
            <a:ext cx="2165180" cy="10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68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cadia - white - 3 column text">
    <p:bg>
      <p:bgPr>
        <a:blipFill dpi="0" rotWithShape="1">
          <a:blip r:embed="rId2" cstate="email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49185"/>
            <a:ext cx="8812110" cy="631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35968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5"/>
                </a:solidFill>
                <a:latin typeface="+mj-lt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A7C1BD-16C4-014E-9D82-7E6FD3D8230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66738" y="2119974"/>
            <a:ext cx="3383939" cy="2991288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666666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76ED95-C47A-2A44-B4FF-E1469AD42BAC}"/>
              </a:ext>
            </a:extLst>
          </p:cNvPr>
          <p:cNvSpPr/>
          <p:nvPr/>
        </p:nvSpPr>
        <p:spPr>
          <a:xfrm>
            <a:off x="0" y="691662"/>
            <a:ext cx="1547447" cy="45719"/>
          </a:xfrm>
          <a:prstGeom prst="rect">
            <a:avLst/>
          </a:prstGeom>
          <a:solidFill>
            <a:srgbClr val="008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45AF4A6-E0FA-BE40-A536-890EB00CC0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05498" y="2119974"/>
            <a:ext cx="3383939" cy="2991288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666666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FD04E32-AFE6-5044-A438-F2B2F35A139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44645" y="2119974"/>
            <a:ext cx="3383939" cy="2991288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666666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448F44-AAB3-E642-9295-D6EA901DAB84}"/>
              </a:ext>
            </a:extLst>
          </p:cNvPr>
          <p:cNvCxnSpPr>
            <a:cxnSpLocks/>
          </p:cNvCxnSpPr>
          <p:nvPr/>
        </p:nvCxnSpPr>
        <p:spPr>
          <a:xfrm>
            <a:off x="8147538" y="1512277"/>
            <a:ext cx="0" cy="395067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2E403F-5D0E-BD4D-9464-73288D07EEF1}"/>
              </a:ext>
            </a:extLst>
          </p:cNvPr>
          <p:cNvCxnSpPr>
            <a:cxnSpLocks/>
          </p:cNvCxnSpPr>
          <p:nvPr/>
        </p:nvCxnSpPr>
        <p:spPr>
          <a:xfrm>
            <a:off x="4232030" y="1512277"/>
            <a:ext cx="0" cy="395067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76B7064-805A-8948-BD94-40E701196A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588" y="1512888"/>
            <a:ext cx="3424238" cy="468312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2015AC63-926F-5648-9469-48F84A73F4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1173" y="1512888"/>
            <a:ext cx="3424238" cy="468312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CBF167D5-172B-864B-A622-C8DB47020F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28403" y="1512888"/>
            <a:ext cx="3424238" cy="468312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94CC76D-1EF8-DF41-B12F-17F38EF29077}"/>
              </a:ext>
            </a:extLst>
          </p:cNvPr>
          <p:cNvSpPr txBox="1">
            <a:spLocks/>
          </p:cNvSpPr>
          <p:nvPr/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DB72C4-25B4-A04F-80B2-89C9E7998A3D}" type="slidenum">
              <a:rPr lang="en-GB" smtClean="0">
                <a:solidFill>
                  <a:schemeClr val="accent5"/>
                </a:solidFill>
                <a:latin typeface="+mj-lt"/>
              </a:rPr>
              <a:pPr/>
              <a:t>‹#›</a:t>
            </a:fld>
            <a:endParaRPr lang="en-US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A48E2D-0A26-128E-A85E-97B4539A07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821791" y="200586"/>
            <a:ext cx="1112301" cy="5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95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cadia - white - 3 column text">
    <p:bg>
      <p:bgPr>
        <a:blipFill dpi="0" rotWithShape="1">
          <a:blip r:embed="rId2" cstate="email">
            <a:alphaModFix amt="2027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49185"/>
            <a:ext cx="8812110" cy="631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tx1"/>
                </a:solidFill>
                <a:latin typeface="Sofia Pro" pitchFamily="2" charset="0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35968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5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A7C1BD-16C4-014E-9D82-7E6FD3D8230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66738" y="3031436"/>
            <a:ext cx="3383939" cy="1284697"/>
          </a:xfrm>
          <a:prstGeom prst="rect">
            <a:avLst/>
          </a:prstGeom>
        </p:spPr>
        <p:txBody>
          <a:bodyPr/>
          <a:lstStyle>
            <a:lvl1pPr algn="ctr">
              <a:defRPr sz="1400" b="0" i="0">
                <a:solidFill>
                  <a:srgbClr val="666666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76ED95-C47A-2A44-B4FF-E1469AD42BAC}"/>
              </a:ext>
            </a:extLst>
          </p:cNvPr>
          <p:cNvSpPr/>
          <p:nvPr/>
        </p:nvSpPr>
        <p:spPr>
          <a:xfrm>
            <a:off x="0" y="691662"/>
            <a:ext cx="1547447" cy="45719"/>
          </a:xfrm>
          <a:prstGeom prst="rect">
            <a:avLst/>
          </a:prstGeom>
          <a:solidFill>
            <a:srgbClr val="008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448F44-AAB3-E642-9295-D6EA901DAB84}"/>
              </a:ext>
            </a:extLst>
          </p:cNvPr>
          <p:cNvCxnSpPr>
            <a:cxnSpLocks/>
          </p:cNvCxnSpPr>
          <p:nvPr/>
        </p:nvCxnSpPr>
        <p:spPr>
          <a:xfrm>
            <a:off x="8147538" y="1512277"/>
            <a:ext cx="0" cy="395067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2E403F-5D0E-BD4D-9464-73288D07EEF1}"/>
              </a:ext>
            </a:extLst>
          </p:cNvPr>
          <p:cNvCxnSpPr>
            <a:cxnSpLocks/>
          </p:cNvCxnSpPr>
          <p:nvPr/>
        </p:nvCxnSpPr>
        <p:spPr>
          <a:xfrm>
            <a:off x="4232030" y="1512277"/>
            <a:ext cx="0" cy="395067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76B7064-805A-8948-BD94-40E701196A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588" y="2445402"/>
            <a:ext cx="3424238" cy="586034"/>
          </a:xfrm>
          <a:prstGeom prst="rect">
            <a:avLst/>
          </a:prstGeom>
        </p:spPr>
        <p:txBody>
          <a:bodyPr/>
          <a:lstStyle>
            <a:lvl1pPr algn="ctr">
              <a:defRPr sz="3200" b="1" i="0">
                <a:solidFill>
                  <a:srgbClr val="00856C"/>
                </a:solidFill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stat</a:t>
            </a:r>
            <a:endParaRPr lang="en-US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C95B6CA-97C3-734E-BAA7-D6F86D6D8D4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02634" y="3031436"/>
            <a:ext cx="3383939" cy="1284697"/>
          </a:xfrm>
          <a:prstGeom prst="rect">
            <a:avLst/>
          </a:prstGeom>
        </p:spPr>
        <p:txBody>
          <a:bodyPr/>
          <a:lstStyle>
            <a:lvl1pPr algn="ctr">
              <a:defRPr sz="1400" b="0" i="0">
                <a:solidFill>
                  <a:srgbClr val="666666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DA8BF54D-3352-2946-A7D0-5275B6631F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82484" y="2445402"/>
            <a:ext cx="3424238" cy="586034"/>
          </a:xfrm>
          <a:prstGeom prst="rect">
            <a:avLst/>
          </a:prstGeom>
        </p:spPr>
        <p:txBody>
          <a:bodyPr/>
          <a:lstStyle>
            <a:lvl1pPr algn="ctr">
              <a:defRPr sz="3200" b="1" i="0">
                <a:solidFill>
                  <a:srgbClr val="00856C"/>
                </a:solidFill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stat</a:t>
            </a:r>
            <a:endParaRPr lang="en-US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B37DD901-6B3A-034A-8BF5-FC0DF428FE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438530" y="3031436"/>
            <a:ext cx="3383939" cy="1284697"/>
          </a:xfrm>
          <a:prstGeom prst="rect">
            <a:avLst/>
          </a:prstGeom>
        </p:spPr>
        <p:txBody>
          <a:bodyPr/>
          <a:lstStyle>
            <a:lvl1pPr algn="ctr">
              <a:defRPr sz="1400" b="0" i="0">
                <a:solidFill>
                  <a:srgbClr val="666666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34010632-8BE3-464F-9F18-3283B50405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18380" y="2445402"/>
            <a:ext cx="3424238" cy="586034"/>
          </a:xfrm>
          <a:prstGeom prst="rect">
            <a:avLst/>
          </a:prstGeom>
        </p:spPr>
        <p:txBody>
          <a:bodyPr/>
          <a:lstStyle>
            <a:lvl1pPr algn="ctr">
              <a:defRPr sz="3200" b="1" i="0">
                <a:solidFill>
                  <a:srgbClr val="00856C"/>
                </a:solidFill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stat</a:t>
            </a:r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2AF7C0E2-02D5-DA44-A854-927EA5D32D23}"/>
              </a:ext>
            </a:extLst>
          </p:cNvPr>
          <p:cNvSpPr txBox="1">
            <a:spLocks/>
          </p:cNvSpPr>
          <p:nvPr/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DB72C4-25B4-A04F-80B2-89C9E7998A3D}" type="slidenum">
              <a:rPr lang="en-GB" smtClean="0">
                <a:solidFill>
                  <a:schemeClr val="accent5"/>
                </a:solidFill>
                <a:latin typeface="+mj-lt"/>
              </a:rPr>
              <a:pPr/>
              <a:t>‹#›</a:t>
            </a:fld>
            <a:endParaRPr lang="en-US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EBA25-A7BA-7EA4-872C-C723293022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821791" y="200586"/>
            <a:ext cx="1112301" cy="5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14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adia - Default White">
    <p:bg>
      <p:bgPr>
        <a:blipFill dpi="0" rotWithShape="1">
          <a:blip r:embed="rId2" cstate="email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37896"/>
            <a:ext cx="9222417" cy="631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35968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A7C1BD-16C4-014E-9D82-7E6FD3D8230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6738" y="1042988"/>
            <a:ext cx="11215687" cy="405889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856C"/>
              </a:buClr>
              <a:buFont typeface="Wingdings" pitchFamily="2" charset="2"/>
              <a:buChar char="§"/>
              <a:defRPr sz="2000" b="0" i="0">
                <a:solidFill>
                  <a:srgbClr val="666666"/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Wingdings" pitchFamily="2" charset="2"/>
              <a:buChar char="§"/>
              <a:defRPr sz="1800"/>
            </a:lvl2pPr>
            <a:lvl3pPr marL="1200150" indent="-285750">
              <a:buClr>
                <a:schemeClr val="accent5"/>
              </a:buClr>
              <a:buFont typeface="Wingdings" pitchFamily="2" charset="2"/>
              <a:buChar char="§"/>
              <a:defRPr sz="1400"/>
            </a:lvl3pPr>
            <a:lvl4pPr marL="1657350" indent="-285750">
              <a:buClr>
                <a:schemeClr val="accent5"/>
              </a:buClr>
              <a:buFont typeface="Wingdings" pitchFamily="2" charset="2"/>
              <a:buChar char="§"/>
              <a:defRPr sz="1400"/>
            </a:lvl4pPr>
            <a:lvl5pPr marL="2114550" indent="-285750">
              <a:buClr>
                <a:schemeClr val="accent5"/>
              </a:buClr>
              <a:buFont typeface="Wingdings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76ED95-C47A-2A44-B4FF-E1469AD42BAC}"/>
              </a:ext>
            </a:extLst>
          </p:cNvPr>
          <p:cNvSpPr/>
          <p:nvPr/>
        </p:nvSpPr>
        <p:spPr>
          <a:xfrm>
            <a:off x="0" y="691662"/>
            <a:ext cx="1547447" cy="45719"/>
          </a:xfrm>
          <a:prstGeom prst="rect">
            <a:avLst/>
          </a:prstGeom>
          <a:solidFill>
            <a:srgbClr val="008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8E010B-E8A9-CCA8-AD49-56E8DDCE4C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821791" y="200586"/>
            <a:ext cx="1112301" cy="5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92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adia - White - Image right - inline">
    <p:bg>
      <p:bgPr>
        <a:blipFill dpi="0" rotWithShape="1">
          <a:blip r:embed="rId2" cstate="email">
            <a:alphaModFix amt="19836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49185"/>
            <a:ext cx="9222417" cy="631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76ED95-C47A-2A44-B4FF-E1469AD42BAC}"/>
              </a:ext>
            </a:extLst>
          </p:cNvPr>
          <p:cNvSpPr/>
          <p:nvPr/>
        </p:nvSpPr>
        <p:spPr>
          <a:xfrm>
            <a:off x="0" y="691662"/>
            <a:ext cx="1547447" cy="45719"/>
          </a:xfrm>
          <a:prstGeom prst="rect">
            <a:avLst/>
          </a:prstGeom>
          <a:solidFill>
            <a:srgbClr val="008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142033-0AF1-2B4F-BDE3-D784303102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4503" y="1042988"/>
            <a:ext cx="6530975" cy="45849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25A07F4-8001-4643-9640-22BCC5D97D3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6738" y="1042988"/>
            <a:ext cx="4452523" cy="4584944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856C"/>
              </a:buClr>
              <a:buFont typeface="Wingdings" pitchFamily="2" charset="2"/>
              <a:buChar char="§"/>
              <a:defRPr sz="2000" b="0" i="0">
                <a:solidFill>
                  <a:srgbClr val="666666"/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Wingdings" pitchFamily="2" charset="2"/>
              <a:buChar char="§"/>
              <a:defRPr sz="1800"/>
            </a:lvl2pPr>
            <a:lvl3pPr marL="1200150" indent="-285750">
              <a:buClr>
                <a:schemeClr val="accent5"/>
              </a:buClr>
              <a:buFont typeface="Wingdings" pitchFamily="2" charset="2"/>
              <a:buChar char="§"/>
              <a:defRPr sz="1600"/>
            </a:lvl3pPr>
            <a:lvl4pPr marL="1657350" indent="-285750">
              <a:buClr>
                <a:schemeClr val="accent5"/>
              </a:buClr>
              <a:buFont typeface="Wingdings" pitchFamily="2" charset="2"/>
              <a:buChar char="§"/>
              <a:defRPr sz="1400"/>
            </a:lvl4pPr>
            <a:lvl5pPr marL="2114550" indent="-285750">
              <a:buClr>
                <a:schemeClr val="accent5"/>
              </a:buClr>
              <a:buFont typeface="Wingdings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1797221-B778-E645-AB2F-9B772D154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35968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775529E7-E954-C442-9AFB-B0504714328A}"/>
              </a:ext>
            </a:extLst>
          </p:cNvPr>
          <p:cNvSpPr txBox="1">
            <a:spLocks/>
          </p:cNvSpPr>
          <p:nvPr/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DB72C4-25B4-A04F-80B2-89C9E7998A3D}" type="slidenum">
              <a:rPr lang="en-GB" smtClean="0">
                <a:solidFill>
                  <a:schemeClr val="accent5"/>
                </a:solidFill>
                <a:latin typeface="+mj-lt"/>
              </a:rPr>
              <a:pPr/>
              <a:t>‹#›</a:t>
            </a:fld>
            <a:endParaRPr lang="en-US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5983C-BFDF-3300-4A7E-A3BD528DBF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821791" y="200586"/>
            <a:ext cx="1112301" cy="5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63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cadia - White - Image right - Full">
    <p:bg>
      <p:bgPr>
        <a:blipFill dpi="0" rotWithShape="1">
          <a:blip r:embed="rId2" cstate="email">
            <a:alphaModFix amt="19699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142033-0AF1-2B4F-BDE3-D784303102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44209" y="0"/>
            <a:ext cx="6347791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37896"/>
            <a:ext cx="4961335" cy="631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35968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76ED95-C47A-2A44-B4FF-E1469AD42BAC}"/>
              </a:ext>
            </a:extLst>
          </p:cNvPr>
          <p:cNvSpPr/>
          <p:nvPr/>
        </p:nvSpPr>
        <p:spPr>
          <a:xfrm>
            <a:off x="0" y="691662"/>
            <a:ext cx="1547447" cy="45719"/>
          </a:xfrm>
          <a:prstGeom prst="rect">
            <a:avLst/>
          </a:prstGeom>
          <a:solidFill>
            <a:srgbClr val="008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39D93B3-0338-D44A-AE42-AA03F1A695E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6738" y="1042988"/>
            <a:ext cx="4960949" cy="4204873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856C"/>
              </a:buClr>
              <a:buFont typeface="Wingdings" pitchFamily="2" charset="2"/>
              <a:buChar char="§"/>
              <a:defRPr sz="2000" b="0" i="0">
                <a:solidFill>
                  <a:srgbClr val="666666"/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Wingdings" pitchFamily="2" charset="2"/>
              <a:buChar char="§"/>
              <a:defRPr sz="1800"/>
            </a:lvl2pPr>
            <a:lvl3pPr marL="1200150" indent="-285750">
              <a:buClr>
                <a:schemeClr val="accent5"/>
              </a:buClr>
              <a:buFont typeface="Wingdings" pitchFamily="2" charset="2"/>
              <a:buChar char="§"/>
              <a:defRPr sz="1600"/>
            </a:lvl3pPr>
            <a:lvl4pPr marL="1657350" indent="-285750">
              <a:buClr>
                <a:schemeClr val="accent5"/>
              </a:buClr>
              <a:buFont typeface="Wingdings" pitchFamily="2" charset="2"/>
              <a:buChar char="§"/>
              <a:defRPr sz="1400"/>
            </a:lvl4pPr>
            <a:lvl5pPr marL="2114550" indent="-285750">
              <a:buClr>
                <a:schemeClr val="accent5"/>
              </a:buClr>
              <a:buFont typeface="Wingdings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B1ADEE32-6600-2545-B6E3-C009E634BBF3}"/>
              </a:ext>
            </a:extLst>
          </p:cNvPr>
          <p:cNvSpPr txBox="1">
            <a:spLocks/>
          </p:cNvSpPr>
          <p:nvPr/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DB72C4-25B4-A04F-80B2-89C9E7998A3D}" type="slidenum">
              <a:rPr lang="en-GB" smtClean="0">
                <a:solidFill>
                  <a:schemeClr val="accent5"/>
                </a:solidFill>
                <a:latin typeface="+mj-lt"/>
              </a:rPr>
              <a:pPr/>
              <a:t>‹#›</a:t>
            </a:fld>
            <a:endParaRPr lang="en-US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82143D-92FE-8A8E-57AB-22546AB73B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821791" y="200586"/>
            <a:ext cx="1112301" cy="5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98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adia - 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1273904"/>
            <a:ext cx="10101648" cy="198205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636D8-DDED-B349-AC18-9F879DAD00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6352" y="3429000"/>
            <a:ext cx="10101648" cy="5992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28590"/>
            <a:ext cx="3693258" cy="41018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B2B2B2"/>
                </a:solidFill>
                <a:latin typeface="+mn-lt"/>
              </a:defRPr>
            </a:lvl1pPr>
            <a:lvl2pPr>
              <a:defRPr sz="1200">
                <a:solidFill>
                  <a:srgbClr val="B2B2B2"/>
                </a:solidFill>
                <a:latin typeface="Sofia Pro" pitchFamily="2" charset="0"/>
              </a:defRPr>
            </a:lvl2pPr>
            <a:lvl3pPr>
              <a:defRPr sz="1100">
                <a:solidFill>
                  <a:srgbClr val="B2B2B2"/>
                </a:solidFill>
                <a:latin typeface="Sofia Pro" pitchFamily="2" charset="0"/>
              </a:defRPr>
            </a:lvl3pPr>
            <a:lvl4pPr>
              <a:defRPr sz="1050">
                <a:solidFill>
                  <a:srgbClr val="B2B2B2"/>
                </a:solidFill>
                <a:latin typeface="Sofia Pro" pitchFamily="2" charset="0"/>
              </a:defRPr>
            </a:lvl4pPr>
            <a:lvl5pPr>
              <a:defRPr sz="1050">
                <a:solidFill>
                  <a:srgbClr val="B2B2B2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date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AE29-4B2D-18D6-A83F-D52BB8D5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3337" y="273490"/>
            <a:ext cx="2165180" cy="10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201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6C7E8-9336-CC31-E0EA-261250214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73689-A963-F9AC-45B3-F18581ADA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56D60-297B-C316-1369-D4946E7F0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FAC9-CA30-4484-BCBB-E49F8601BD17}" type="datetimeFigureOut">
              <a:rPr lang="en-GB" smtClean="0"/>
              <a:t>04/05/2024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8C22F-2B7C-8FBB-03F4-564A66F5B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E3F5B-83CC-414A-1272-774E2D1D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3ED8-8CF2-4A8C-A3ED-349B914CF05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8745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cadia - 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1273904"/>
            <a:ext cx="10101648" cy="198205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636D8-DDED-B349-AC18-9F879DAD00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6352" y="3429000"/>
            <a:ext cx="10101648" cy="5992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  <a:endParaRPr lang="en-US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D723DB6-5E78-3A4E-8293-32EA04AC90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22" y="374084"/>
            <a:ext cx="1845275" cy="50360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28590"/>
            <a:ext cx="3693258" cy="41018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B2B2B2"/>
                </a:solidFill>
                <a:latin typeface="+mn-lt"/>
              </a:defRPr>
            </a:lvl1pPr>
            <a:lvl2pPr>
              <a:defRPr sz="1200">
                <a:solidFill>
                  <a:srgbClr val="B2B2B2"/>
                </a:solidFill>
                <a:latin typeface="Sofia Pro" pitchFamily="2" charset="0"/>
              </a:defRPr>
            </a:lvl2pPr>
            <a:lvl3pPr>
              <a:defRPr sz="1100">
                <a:solidFill>
                  <a:srgbClr val="B2B2B2"/>
                </a:solidFill>
                <a:latin typeface="Sofia Pro" pitchFamily="2" charset="0"/>
              </a:defRPr>
            </a:lvl3pPr>
            <a:lvl4pPr>
              <a:defRPr sz="1050">
                <a:solidFill>
                  <a:srgbClr val="B2B2B2"/>
                </a:solidFill>
                <a:latin typeface="Sofia Pro" pitchFamily="2" charset="0"/>
              </a:defRPr>
            </a:lvl4pPr>
            <a:lvl5pPr>
              <a:defRPr sz="1050">
                <a:solidFill>
                  <a:srgbClr val="B2B2B2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276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adia - Title Slide v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1273904"/>
            <a:ext cx="10101648" cy="198205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636D8-DDED-B349-AC18-9F879DAD00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6352" y="3429000"/>
            <a:ext cx="10101648" cy="5992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28590"/>
            <a:ext cx="3693258" cy="41018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  <a:lvl2pPr>
              <a:defRPr sz="1200">
                <a:solidFill>
                  <a:srgbClr val="B2B2B2"/>
                </a:solidFill>
                <a:latin typeface="Sofia Pro" pitchFamily="2" charset="0"/>
              </a:defRPr>
            </a:lvl2pPr>
            <a:lvl3pPr>
              <a:defRPr sz="1100">
                <a:solidFill>
                  <a:srgbClr val="B2B2B2"/>
                </a:solidFill>
                <a:latin typeface="Sofia Pro" pitchFamily="2" charset="0"/>
              </a:defRPr>
            </a:lvl3pPr>
            <a:lvl4pPr>
              <a:defRPr sz="1050">
                <a:solidFill>
                  <a:srgbClr val="B2B2B2"/>
                </a:solidFill>
                <a:latin typeface="Sofia Pro" pitchFamily="2" charset="0"/>
              </a:defRPr>
            </a:lvl4pPr>
            <a:lvl5pPr>
              <a:defRPr sz="1050">
                <a:solidFill>
                  <a:srgbClr val="B2B2B2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75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adia - Title Slide v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1273904"/>
            <a:ext cx="10101648" cy="198205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 i="0">
                <a:solidFill>
                  <a:srgbClr val="00856C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636D8-DDED-B349-AC18-9F879DAD00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6352" y="3429000"/>
            <a:ext cx="10101648" cy="5992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rgbClr val="00856C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39879"/>
            <a:ext cx="3693258" cy="41018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0856C"/>
                </a:solidFill>
                <a:latin typeface="+mn-lt"/>
              </a:defRPr>
            </a:lvl1pPr>
            <a:lvl2pPr>
              <a:defRPr sz="1200">
                <a:solidFill>
                  <a:srgbClr val="B2B2B2"/>
                </a:solidFill>
                <a:latin typeface="Sofia Pro" pitchFamily="2" charset="0"/>
              </a:defRPr>
            </a:lvl2pPr>
            <a:lvl3pPr>
              <a:defRPr sz="1100">
                <a:solidFill>
                  <a:srgbClr val="B2B2B2"/>
                </a:solidFill>
                <a:latin typeface="Sofia Pro" pitchFamily="2" charset="0"/>
              </a:defRPr>
            </a:lvl3pPr>
            <a:lvl4pPr>
              <a:defRPr sz="1050">
                <a:solidFill>
                  <a:srgbClr val="B2B2B2"/>
                </a:solidFill>
                <a:latin typeface="Sofia Pro" pitchFamily="2" charset="0"/>
              </a:defRPr>
            </a:lvl4pPr>
            <a:lvl5pPr>
              <a:defRPr sz="1050">
                <a:solidFill>
                  <a:srgbClr val="B2B2B2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482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adia - Title Slide v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1273904"/>
            <a:ext cx="10101648" cy="198205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 i="0">
                <a:solidFill>
                  <a:srgbClr val="00856C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636D8-DDED-B349-AC18-9F879DAD00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6352" y="3429000"/>
            <a:ext cx="10101648" cy="5992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rgbClr val="00856C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39879"/>
            <a:ext cx="3693258" cy="41018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0856C"/>
                </a:solidFill>
                <a:latin typeface="+mn-lt"/>
              </a:defRPr>
            </a:lvl1pPr>
            <a:lvl2pPr>
              <a:defRPr sz="1200">
                <a:solidFill>
                  <a:srgbClr val="B2B2B2"/>
                </a:solidFill>
                <a:latin typeface="Sofia Pro" pitchFamily="2" charset="0"/>
              </a:defRPr>
            </a:lvl2pPr>
            <a:lvl3pPr>
              <a:defRPr sz="1100">
                <a:solidFill>
                  <a:srgbClr val="B2B2B2"/>
                </a:solidFill>
                <a:latin typeface="Sofia Pro" pitchFamily="2" charset="0"/>
              </a:defRPr>
            </a:lvl3pPr>
            <a:lvl4pPr>
              <a:defRPr sz="1050">
                <a:solidFill>
                  <a:srgbClr val="B2B2B2"/>
                </a:solidFill>
                <a:latin typeface="Sofia Pro" pitchFamily="2" charset="0"/>
              </a:defRPr>
            </a:lvl4pPr>
            <a:lvl5pPr>
              <a:defRPr sz="1050">
                <a:solidFill>
                  <a:srgbClr val="B2B2B2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536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adia - Closing slide v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A4FF0F-3FA4-134E-8AFA-45E64A533CD5}"/>
              </a:ext>
            </a:extLst>
          </p:cNvPr>
          <p:cNvCxnSpPr>
            <a:cxnSpLocks/>
          </p:cNvCxnSpPr>
          <p:nvPr/>
        </p:nvCxnSpPr>
        <p:spPr>
          <a:xfrm>
            <a:off x="1573997" y="3124469"/>
            <a:ext cx="2656458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D239AF-AA4E-DD41-A4DA-DC894BDEE5B9}"/>
              </a:ext>
            </a:extLst>
          </p:cNvPr>
          <p:cNvCxnSpPr>
            <a:cxnSpLocks/>
          </p:cNvCxnSpPr>
          <p:nvPr/>
        </p:nvCxnSpPr>
        <p:spPr>
          <a:xfrm flipV="1">
            <a:off x="4547789" y="2044929"/>
            <a:ext cx="0" cy="9042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0F5545-DC67-BF48-961F-7479307950F8}"/>
              </a:ext>
            </a:extLst>
          </p:cNvPr>
          <p:cNvCxnSpPr>
            <a:cxnSpLocks/>
          </p:cNvCxnSpPr>
          <p:nvPr/>
        </p:nvCxnSpPr>
        <p:spPr>
          <a:xfrm flipV="1">
            <a:off x="4547789" y="3334467"/>
            <a:ext cx="0" cy="9042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B429E1-AD32-1F4B-B560-FAD97F02E734}"/>
              </a:ext>
            </a:extLst>
          </p:cNvPr>
          <p:cNvCxnSpPr>
            <a:cxnSpLocks/>
          </p:cNvCxnSpPr>
          <p:nvPr/>
        </p:nvCxnSpPr>
        <p:spPr>
          <a:xfrm flipV="1">
            <a:off x="7713020" y="2044929"/>
            <a:ext cx="0" cy="9042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192F36B-C913-3740-84F2-42C15795D594}"/>
              </a:ext>
            </a:extLst>
          </p:cNvPr>
          <p:cNvCxnSpPr>
            <a:cxnSpLocks/>
          </p:cNvCxnSpPr>
          <p:nvPr/>
        </p:nvCxnSpPr>
        <p:spPr>
          <a:xfrm flipV="1">
            <a:off x="7713020" y="3334467"/>
            <a:ext cx="0" cy="9042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31AC73-2DFC-654A-B786-2F70E7B48BC4}"/>
              </a:ext>
            </a:extLst>
          </p:cNvPr>
          <p:cNvCxnSpPr>
            <a:cxnSpLocks/>
          </p:cNvCxnSpPr>
          <p:nvPr/>
        </p:nvCxnSpPr>
        <p:spPr>
          <a:xfrm>
            <a:off x="8054310" y="3124469"/>
            <a:ext cx="2656458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24B40F3-42AB-4E4C-A90C-F4D34D8685EB}"/>
              </a:ext>
            </a:extLst>
          </p:cNvPr>
          <p:cNvCxnSpPr>
            <a:cxnSpLocks/>
          </p:cNvCxnSpPr>
          <p:nvPr/>
        </p:nvCxnSpPr>
        <p:spPr>
          <a:xfrm>
            <a:off x="4859331" y="3124469"/>
            <a:ext cx="2566104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7B7D439F-BFFE-A843-AA0B-FEF07B1A69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0318" y="5682698"/>
            <a:ext cx="342900" cy="3429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0C67429-5E7A-A14C-9948-68A24D1700D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3178" y="5682698"/>
            <a:ext cx="342900" cy="342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D1C2BD-AECE-4243-BED9-2D152C142BA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06099" y="5682698"/>
            <a:ext cx="342900" cy="342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094884-EBC6-C84B-AD0C-E092ECC87303}"/>
              </a:ext>
            </a:extLst>
          </p:cNvPr>
          <p:cNvSpPr txBox="1"/>
          <p:nvPr/>
        </p:nvSpPr>
        <p:spPr>
          <a:xfrm>
            <a:off x="1493838" y="1048124"/>
            <a:ext cx="921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acadia.inc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B1AB6-3570-9D5A-A124-E1C8CDA40AA2}"/>
              </a:ext>
            </a:extLst>
          </p:cNvPr>
          <p:cNvSpPr txBox="1"/>
          <p:nvPr/>
        </p:nvSpPr>
        <p:spPr>
          <a:xfrm>
            <a:off x="1932952" y="2307441"/>
            <a:ext cx="210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</a:rPr>
              <a:t>600 </a:t>
            </a:r>
            <a:r>
              <a:rPr lang="en-GB" sz="1200" dirty="0" err="1">
                <a:solidFill>
                  <a:schemeClr val="bg1"/>
                </a:solidFill>
              </a:rPr>
              <a:t>Longwater</a:t>
            </a:r>
            <a:r>
              <a:rPr lang="en-GB" sz="1200" dirty="0">
                <a:solidFill>
                  <a:schemeClr val="bg1"/>
                </a:solidFill>
              </a:rPr>
              <a:t> Drive,</a:t>
            </a: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Norwell, MA 02061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2318D-5A3D-4758-69EA-F35BAAC61C5B}"/>
              </a:ext>
            </a:extLst>
          </p:cNvPr>
          <p:cNvSpPr txBox="1"/>
          <p:nvPr/>
        </p:nvSpPr>
        <p:spPr>
          <a:xfrm>
            <a:off x="5093733" y="2231774"/>
            <a:ext cx="210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>
                <a:solidFill>
                  <a:schemeClr val="bg1"/>
                </a:solidFill>
              </a:rPr>
              <a:t>54 Fitzwilliam Square, Dublin, </a:t>
            </a:r>
          </a:p>
          <a:p>
            <a:pPr lvl="0"/>
            <a:r>
              <a:rPr lang="en-GB" sz="1200" dirty="0">
                <a:solidFill>
                  <a:schemeClr val="bg1"/>
                </a:solidFill>
              </a:rPr>
              <a:t>D02 X308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21E995-5B61-9B4F-E3CE-9B72A9434817}"/>
              </a:ext>
            </a:extLst>
          </p:cNvPr>
          <p:cNvSpPr txBox="1"/>
          <p:nvPr/>
        </p:nvSpPr>
        <p:spPr>
          <a:xfrm>
            <a:off x="8222746" y="2231774"/>
            <a:ext cx="210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 err="1">
                <a:solidFill>
                  <a:schemeClr val="bg1"/>
                </a:solidFill>
              </a:rPr>
              <a:t>Maurenbrecherstrasse</a:t>
            </a:r>
            <a:r>
              <a:rPr lang="en-GB" sz="1200" dirty="0">
                <a:solidFill>
                  <a:schemeClr val="bg1"/>
                </a:solidFill>
              </a:rPr>
              <a:t> 16,</a:t>
            </a:r>
          </a:p>
          <a:p>
            <a:pPr lvl="0"/>
            <a:r>
              <a:rPr lang="en-GB" sz="1200" dirty="0">
                <a:solidFill>
                  <a:schemeClr val="bg1"/>
                </a:solidFill>
              </a:rPr>
              <a:t>47803 Krefeld, Germany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8415AC-B13A-C057-CE2E-489CA391CE38}"/>
              </a:ext>
            </a:extLst>
          </p:cNvPr>
          <p:cNvSpPr txBox="1"/>
          <p:nvPr/>
        </p:nvSpPr>
        <p:spPr>
          <a:xfrm>
            <a:off x="1926610" y="3479833"/>
            <a:ext cx="2109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>
                <a:solidFill>
                  <a:schemeClr val="bg1"/>
                </a:solidFill>
              </a:rPr>
              <a:t>Broadgate Quarter</a:t>
            </a: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One Snowden Street</a:t>
            </a: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London EC2A 2DQ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CE5DA0-66BF-6501-224B-CD355252B53F}"/>
              </a:ext>
            </a:extLst>
          </p:cNvPr>
          <p:cNvSpPr txBox="1"/>
          <p:nvPr/>
        </p:nvSpPr>
        <p:spPr>
          <a:xfrm>
            <a:off x="5041219" y="3489160"/>
            <a:ext cx="210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>
                <a:solidFill>
                  <a:schemeClr val="bg1"/>
                </a:solidFill>
              </a:rPr>
              <a:t>575 Fifth Avenue, </a:t>
            </a:r>
          </a:p>
          <a:p>
            <a:pPr lvl="0"/>
            <a:r>
              <a:rPr lang="en-GB" sz="1200" dirty="0">
                <a:solidFill>
                  <a:schemeClr val="bg1"/>
                </a:solidFill>
              </a:rPr>
              <a:t>New York, NY 10017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75DA34-65F8-911A-9840-E54D12AEFC1B}"/>
              </a:ext>
            </a:extLst>
          </p:cNvPr>
          <p:cNvSpPr txBox="1"/>
          <p:nvPr/>
        </p:nvSpPr>
        <p:spPr>
          <a:xfrm>
            <a:off x="8179988" y="3482648"/>
            <a:ext cx="2386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>
                <a:solidFill>
                  <a:schemeClr val="bg1"/>
                </a:solidFill>
              </a:rPr>
              <a:t>Level 11 Aoyama Palacio Tower</a:t>
            </a: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3-6-7 Kita-Aoyama Minato-Ku</a:t>
            </a: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Tokyo 107-0061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B29B55-B7E9-C0AF-D24B-3D20DB41AA78}"/>
              </a:ext>
            </a:extLst>
          </p:cNvPr>
          <p:cNvSpPr txBox="1"/>
          <p:nvPr/>
        </p:nvSpPr>
        <p:spPr>
          <a:xfrm>
            <a:off x="8179988" y="3247721"/>
            <a:ext cx="189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400" b="1" dirty="0">
                <a:solidFill>
                  <a:schemeClr val="bg1"/>
                </a:solidFill>
                <a:latin typeface="+mj-lt"/>
              </a:rPr>
              <a:t>TOKYO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094278-2649-0E4D-AC1B-91FB8FEE95E7}"/>
              </a:ext>
            </a:extLst>
          </p:cNvPr>
          <p:cNvSpPr txBox="1"/>
          <p:nvPr/>
        </p:nvSpPr>
        <p:spPr>
          <a:xfrm>
            <a:off x="5041219" y="3247721"/>
            <a:ext cx="189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400" b="1" dirty="0">
                <a:solidFill>
                  <a:schemeClr val="bg1"/>
                </a:solidFill>
                <a:latin typeface="+mj-lt"/>
              </a:rPr>
              <a:t>NEW YORK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0CD88D-3745-DE82-851B-54C88F29D28E}"/>
              </a:ext>
            </a:extLst>
          </p:cNvPr>
          <p:cNvSpPr txBox="1"/>
          <p:nvPr/>
        </p:nvSpPr>
        <p:spPr>
          <a:xfrm>
            <a:off x="1926610" y="3247720"/>
            <a:ext cx="189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400" b="1" dirty="0">
                <a:solidFill>
                  <a:schemeClr val="bg1"/>
                </a:solidFill>
                <a:latin typeface="+mj-lt"/>
              </a:rPr>
              <a:t>LONDON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39F2F1-F709-ABAE-B691-842567B39301}"/>
              </a:ext>
            </a:extLst>
          </p:cNvPr>
          <p:cNvSpPr txBox="1"/>
          <p:nvPr/>
        </p:nvSpPr>
        <p:spPr>
          <a:xfrm>
            <a:off x="8216046" y="2030353"/>
            <a:ext cx="189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400" b="1" dirty="0">
                <a:solidFill>
                  <a:schemeClr val="bg1"/>
                </a:solidFill>
                <a:latin typeface="+mj-lt"/>
              </a:rPr>
              <a:t>DUSSELDORF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0AE7DE-6227-AD00-4BCC-0CCC3FBB6B39}"/>
              </a:ext>
            </a:extLst>
          </p:cNvPr>
          <p:cNvSpPr txBox="1"/>
          <p:nvPr/>
        </p:nvSpPr>
        <p:spPr>
          <a:xfrm>
            <a:off x="5093733" y="2027490"/>
            <a:ext cx="189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400" b="1" dirty="0">
                <a:solidFill>
                  <a:schemeClr val="bg1"/>
                </a:solidFill>
                <a:latin typeface="+mj-lt"/>
              </a:rPr>
              <a:t>DUBLIN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86D6C7-A242-A753-F716-E2367EB6C411}"/>
              </a:ext>
            </a:extLst>
          </p:cNvPr>
          <p:cNvSpPr txBox="1"/>
          <p:nvPr/>
        </p:nvSpPr>
        <p:spPr>
          <a:xfrm>
            <a:off x="1926610" y="2030989"/>
            <a:ext cx="189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400" b="1" dirty="0">
                <a:solidFill>
                  <a:schemeClr val="bg1"/>
                </a:solidFill>
                <a:latin typeface="+mj-lt"/>
              </a:rPr>
              <a:t>BOSTON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F54DA5-9156-7518-2E98-074473FCA2C9}"/>
              </a:ext>
            </a:extLst>
          </p:cNvPr>
          <p:cNvSpPr txBox="1"/>
          <p:nvPr/>
        </p:nvSpPr>
        <p:spPr>
          <a:xfrm>
            <a:off x="1493838" y="336003"/>
            <a:ext cx="9212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sz="4000" b="1" dirty="0">
                <a:solidFill>
                  <a:schemeClr val="bg1"/>
                </a:solidFill>
                <a:latin typeface="+mj-lt"/>
              </a:rPr>
              <a:t>THANK YOU!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1507CF-9790-7FB5-B365-D66379C91CD4}"/>
              </a:ext>
            </a:extLst>
          </p:cNvPr>
          <p:cNvSpPr txBox="1"/>
          <p:nvPr/>
        </p:nvSpPr>
        <p:spPr>
          <a:xfrm>
            <a:off x="7327916" y="6165937"/>
            <a:ext cx="47575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>
                <a:solidFill>
                  <a:schemeClr val="bg1"/>
                </a:solidFill>
              </a:rPr>
              <a:t>All rights reserved. Acadia is a registered trademark of </a:t>
            </a:r>
            <a:r>
              <a:rPr lang="en-GB" sz="1050" dirty="0" err="1">
                <a:solidFill>
                  <a:schemeClr val="bg1"/>
                </a:solidFill>
              </a:rPr>
              <a:t>AcadiaSoft</a:t>
            </a:r>
            <a:r>
              <a:rPr lang="en-GB" sz="1050" dirty="0">
                <a:solidFill>
                  <a:schemeClr val="bg1"/>
                </a:solidFill>
              </a:rPr>
              <a:t>, Inc.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0157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adia - Closing slide v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A4FF0F-3FA4-134E-8AFA-45E64A533CD5}"/>
              </a:ext>
            </a:extLst>
          </p:cNvPr>
          <p:cNvCxnSpPr>
            <a:cxnSpLocks/>
          </p:cNvCxnSpPr>
          <p:nvPr/>
        </p:nvCxnSpPr>
        <p:spPr>
          <a:xfrm>
            <a:off x="1573997" y="3124469"/>
            <a:ext cx="265645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D239AF-AA4E-DD41-A4DA-DC894BDEE5B9}"/>
              </a:ext>
            </a:extLst>
          </p:cNvPr>
          <p:cNvCxnSpPr>
            <a:cxnSpLocks/>
          </p:cNvCxnSpPr>
          <p:nvPr/>
        </p:nvCxnSpPr>
        <p:spPr>
          <a:xfrm flipV="1">
            <a:off x="4547789" y="2044929"/>
            <a:ext cx="0" cy="90421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0F5545-DC67-BF48-961F-7479307950F8}"/>
              </a:ext>
            </a:extLst>
          </p:cNvPr>
          <p:cNvCxnSpPr>
            <a:cxnSpLocks/>
          </p:cNvCxnSpPr>
          <p:nvPr/>
        </p:nvCxnSpPr>
        <p:spPr>
          <a:xfrm flipV="1">
            <a:off x="4547789" y="3334467"/>
            <a:ext cx="0" cy="90421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B429E1-AD32-1F4B-B560-FAD97F02E734}"/>
              </a:ext>
            </a:extLst>
          </p:cNvPr>
          <p:cNvCxnSpPr>
            <a:cxnSpLocks/>
          </p:cNvCxnSpPr>
          <p:nvPr/>
        </p:nvCxnSpPr>
        <p:spPr>
          <a:xfrm flipV="1">
            <a:off x="7713020" y="2044929"/>
            <a:ext cx="0" cy="90421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192F36B-C913-3740-84F2-42C15795D594}"/>
              </a:ext>
            </a:extLst>
          </p:cNvPr>
          <p:cNvCxnSpPr>
            <a:cxnSpLocks/>
          </p:cNvCxnSpPr>
          <p:nvPr/>
        </p:nvCxnSpPr>
        <p:spPr>
          <a:xfrm flipV="1">
            <a:off x="7713020" y="3334467"/>
            <a:ext cx="0" cy="90421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31AC73-2DFC-654A-B786-2F70E7B48BC4}"/>
              </a:ext>
            </a:extLst>
          </p:cNvPr>
          <p:cNvCxnSpPr>
            <a:cxnSpLocks/>
          </p:cNvCxnSpPr>
          <p:nvPr/>
        </p:nvCxnSpPr>
        <p:spPr>
          <a:xfrm>
            <a:off x="8054310" y="3124469"/>
            <a:ext cx="265645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24B40F3-42AB-4E4C-A90C-F4D34D8685EB}"/>
              </a:ext>
            </a:extLst>
          </p:cNvPr>
          <p:cNvCxnSpPr>
            <a:cxnSpLocks/>
          </p:cNvCxnSpPr>
          <p:nvPr/>
        </p:nvCxnSpPr>
        <p:spPr>
          <a:xfrm>
            <a:off x="4859331" y="3124469"/>
            <a:ext cx="256610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7B7D439F-BFFE-A843-AA0B-FEF07B1A69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50318" y="5682698"/>
            <a:ext cx="342900" cy="3429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0C67429-5E7A-A14C-9948-68A24D1700D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3178" y="5682698"/>
            <a:ext cx="342900" cy="342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D1C2BD-AECE-4243-BED9-2D152C142BA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06099" y="5682698"/>
            <a:ext cx="342900" cy="3429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88E4596-21E3-CC41-875F-F1F65F5C7A71}"/>
              </a:ext>
            </a:extLst>
          </p:cNvPr>
          <p:cNvSpPr txBox="1"/>
          <p:nvPr/>
        </p:nvSpPr>
        <p:spPr>
          <a:xfrm>
            <a:off x="8286" y="1111442"/>
            <a:ext cx="1217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acadia.inc</a:t>
            </a:r>
            <a:endParaRPr lang="en-US">
              <a:solidFill>
                <a:schemeClr val="accent5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39BF0EA-7B6B-71C9-8ED0-38C4FB2C22C4}"/>
              </a:ext>
            </a:extLst>
          </p:cNvPr>
          <p:cNvCxnSpPr>
            <a:cxnSpLocks/>
          </p:cNvCxnSpPr>
          <p:nvPr/>
        </p:nvCxnSpPr>
        <p:spPr>
          <a:xfrm>
            <a:off x="1573997" y="3124469"/>
            <a:ext cx="2656458" cy="0"/>
          </a:xfrm>
          <a:prstGeom prst="line">
            <a:avLst/>
          </a:prstGeom>
          <a:ln>
            <a:solidFill>
              <a:srgbClr val="00856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EC267D-72FD-03F0-85A8-DA20FC33361E}"/>
              </a:ext>
            </a:extLst>
          </p:cNvPr>
          <p:cNvCxnSpPr>
            <a:cxnSpLocks/>
          </p:cNvCxnSpPr>
          <p:nvPr/>
        </p:nvCxnSpPr>
        <p:spPr>
          <a:xfrm flipV="1">
            <a:off x="4547789" y="2044929"/>
            <a:ext cx="0" cy="904219"/>
          </a:xfrm>
          <a:prstGeom prst="line">
            <a:avLst/>
          </a:prstGeom>
          <a:ln>
            <a:solidFill>
              <a:srgbClr val="00856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628545-52F9-BD26-2A11-3230CCE4D242}"/>
              </a:ext>
            </a:extLst>
          </p:cNvPr>
          <p:cNvCxnSpPr>
            <a:cxnSpLocks/>
          </p:cNvCxnSpPr>
          <p:nvPr/>
        </p:nvCxnSpPr>
        <p:spPr>
          <a:xfrm flipV="1">
            <a:off x="4547789" y="3334467"/>
            <a:ext cx="0" cy="904219"/>
          </a:xfrm>
          <a:prstGeom prst="line">
            <a:avLst/>
          </a:prstGeom>
          <a:ln>
            <a:solidFill>
              <a:srgbClr val="00856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1180AC-6594-A1F5-4E41-C768E059314B}"/>
              </a:ext>
            </a:extLst>
          </p:cNvPr>
          <p:cNvCxnSpPr>
            <a:cxnSpLocks/>
          </p:cNvCxnSpPr>
          <p:nvPr/>
        </p:nvCxnSpPr>
        <p:spPr>
          <a:xfrm flipV="1">
            <a:off x="7713020" y="2044929"/>
            <a:ext cx="0" cy="904219"/>
          </a:xfrm>
          <a:prstGeom prst="line">
            <a:avLst/>
          </a:prstGeom>
          <a:ln>
            <a:solidFill>
              <a:srgbClr val="00856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A89183-C0F3-09D7-9B75-C074A5C75A97}"/>
              </a:ext>
            </a:extLst>
          </p:cNvPr>
          <p:cNvCxnSpPr>
            <a:cxnSpLocks/>
          </p:cNvCxnSpPr>
          <p:nvPr/>
        </p:nvCxnSpPr>
        <p:spPr>
          <a:xfrm flipV="1">
            <a:off x="7713020" y="3334467"/>
            <a:ext cx="0" cy="904219"/>
          </a:xfrm>
          <a:prstGeom prst="line">
            <a:avLst/>
          </a:prstGeom>
          <a:ln>
            <a:solidFill>
              <a:srgbClr val="00856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4530B9-06BA-E274-E9F5-49E1EA67A07B}"/>
              </a:ext>
            </a:extLst>
          </p:cNvPr>
          <p:cNvCxnSpPr>
            <a:cxnSpLocks/>
          </p:cNvCxnSpPr>
          <p:nvPr/>
        </p:nvCxnSpPr>
        <p:spPr>
          <a:xfrm>
            <a:off x="8054310" y="3124469"/>
            <a:ext cx="2656458" cy="0"/>
          </a:xfrm>
          <a:prstGeom prst="line">
            <a:avLst/>
          </a:prstGeom>
          <a:ln>
            <a:solidFill>
              <a:srgbClr val="00856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C664EB-780B-EF7D-39D9-8C3554FDC55E}"/>
              </a:ext>
            </a:extLst>
          </p:cNvPr>
          <p:cNvCxnSpPr>
            <a:cxnSpLocks/>
          </p:cNvCxnSpPr>
          <p:nvPr/>
        </p:nvCxnSpPr>
        <p:spPr>
          <a:xfrm>
            <a:off x="4859331" y="3124469"/>
            <a:ext cx="2566104" cy="0"/>
          </a:xfrm>
          <a:prstGeom prst="line">
            <a:avLst/>
          </a:prstGeom>
          <a:ln>
            <a:solidFill>
              <a:srgbClr val="00856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877C59A-4C1C-0D82-282C-D0CE918DC504}"/>
              </a:ext>
            </a:extLst>
          </p:cNvPr>
          <p:cNvSpPr txBox="1"/>
          <p:nvPr/>
        </p:nvSpPr>
        <p:spPr>
          <a:xfrm>
            <a:off x="1932952" y="2307441"/>
            <a:ext cx="210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rgbClr val="00856C"/>
                </a:solidFill>
              </a:rPr>
              <a:t>600 </a:t>
            </a:r>
            <a:r>
              <a:rPr lang="en-GB" sz="1200" dirty="0" err="1">
                <a:solidFill>
                  <a:srgbClr val="00856C"/>
                </a:solidFill>
              </a:rPr>
              <a:t>Longwater</a:t>
            </a:r>
            <a:r>
              <a:rPr lang="en-GB" sz="1200" dirty="0">
                <a:solidFill>
                  <a:srgbClr val="00856C"/>
                </a:solidFill>
              </a:rPr>
              <a:t> Drive,</a:t>
            </a:r>
            <a:br>
              <a:rPr lang="en-GB" sz="1200" dirty="0">
                <a:solidFill>
                  <a:srgbClr val="00856C"/>
                </a:solidFill>
              </a:rPr>
            </a:br>
            <a:r>
              <a:rPr lang="en-GB" sz="1200" dirty="0">
                <a:solidFill>
                  <a:srgbClr val="00856C"/>
                </a:solidFill>
              </a:rPr>
              <a:t>Norwell, MA 02061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CA413A-2874-3069-D007-0F5292571550}"/>
              </a:ext>
            </a:extLst>
          </p:cNvPr>
          <p:cNvSpPr txBox="1"/>
          <p:nvPr/>
        </p:nvSpPr>
        <p:spPr>
          <a:xfrm>
            <a:off x="5093733" y="2231774"/>
            <a:ext cx="210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>
                <a:solidFill>
                  <a:srgbClr val="00856C"/>
                </a:solidFill>
              </a:rPr>
              <a:t>54 Fitzwilliam Square, Dublin, </a:t>
            </a:r>
          </a:p>
          <a:p>
            <a:pPr lvl="0"/>
            <a:r>
              <a:rPr lang="en-GB" sz="1200" dirty="0">
                <a:solidFill>
                  <a:srgbClr val="00856C"/>
                </a:solidFill>
              </a:rPr>
              <a:t>D02 X308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15D0BD-708C-720F-DB0D-4771BC61A308}"/>
              </a:ext>
            </a:extLst>
          </p:cNvPr>
          <p:cNvSpPr txBox="1"/>
          <p:nvPr/>
        </p:nvSpPr>
        <p:spPr>
          <a:xfrm>
            <a:off x="8222746" y="2231774"/>
            <a:ext cx="210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 err="1">
                <a:solidFill>
                  <a:srgbClr val="00856C"/>
                </a:solidFill>
              </a:rPr>
              <a:t>Maurenbrecherstrasse</a:t>
            </a:r>
            <a:r>
              <a:rPr lang="en-GB" sz="1200" dirty="0">
                <a:solidFill>
                  <a:srgbClr val="00856C"/>
                </a:solidFill>
              </a:rPr>
              <a:t> 16,</a:t>
            </a:r>
          </a:p>
          <a:p>
            <a:pPr lvl="0"/>
            <a:r>
              <a:rPr lang="en-GB" sz="1200" dirty="0">
                <a:solidFill>
                  <a:srgbClr val="00856C"/>
                </a:solidFill>
              </a:rPr>
              <a:t>47803 Krefeld, Germany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C6F29C-191F-8CD1-CBBF-089E8779C2DE}"/>
              </a:ext>
            </a:extLst>
          </p:cNvPr>
          <p:cNvSpPr txBox="1"/>
          <p:nvPr/>
        </p:nvSpPr>
        <p:spPr>
          <a:xfrm>
            <a:off x="1926610" y="3479833"/>
            <a:ext cx="2109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>
                <a:solidFill>
                  <a:srgbClr val="00856C"/>
                </a:solidFill>
              </a:rPr>
              <a:t>Broadgate Quarter</a:t>
            </a:r>
            <a:br>
              <a:rPr lang="en-GB" sz="1200" dirty="0">
                <a:solidFill>
                  <a:srgbClr val="00856C"/>
                </a:solidFill>
              </a:rPr>
            </a:br>
            <a:r>
              <a:rPr lang="en-GB" sz="1200" dirty="0">
                <a:solidFill>
                  <a:srgbClr val="00856C"/>
                </a:solidFill>
              </a:rPr>
              <a:t>One Snowden Street</a:t>
            </a:r>
            <a:br>
              <a:rPr lang="en-GB" sz="1200" dirty="0">
                <a:solidFill>
                  <a:srgbClr val="00856C"/>
                </a:solidFill>
              </a:rPr>
            </a:br>
            <a:r>
              <a:rPr lang="en-GB" sz="1200" dirty="0">
                <a:solidFill>
                  <a:srgbClr val="00856C"/>
                </a:solidFill>
              </a:rPr>
              <a:t>London EC2A 2DQ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BEE705-753A-FC45-8F1D-99742DB6C4E1}"/>
              </a:ext>
            </a:extLst>
          </p:cNvPr>
          <p:cNvSpPr txBox="1"/>
          <p:nvPr/>
        </p:nvSpPr>
        <p:spPr>
          <a:xfrm>
            <a:off x="5041219" y="3489160"/>
            <a:ext cx="210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>
                <a:solidFill>
                  <a:srgbClr val="00856C"/>
                </a:solidFill>
              </a:rPr>
              <a:t>575 Fifth Avenue, </a:t>
            </a:r>
          </a:p>
          <a:p>
            <a:pPr lvl="0"/>
            <a:r>
              <a:rPr lang="en-GB" sz="1200" dirty="0">
                <a:solidFill>
                  <a:srgbClr val="00856C"/>
                </a:solidFill>
              </a:rPr>
              <a:t>New York, NY 10017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90CF8D-FC6E-2028-7703-2B6AC42B6258}"/>
              </a:ext>
            </a:extLst>
          </p:cNvPr>
          <p:cNvSpPr txBox="1"/>
          <p:nvPr/>
        </p:nvSpPr>
        <p:spPr>
          <a:xfrm>
            <a:off x="8179988" y="3482648"/>
            <a:ext cx="2386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>
                <a:solidFill>
                  <a:srgbClr val="00856C"/>
                </a:solidFill>
              </a:rPr>
              <a:t>Level 11 Aoyama Palacio Tower</a:t>
            </a:r>
            <a:br>
              <a:rPr lang="en-GB" sz="1200" dirty="0">
                <a:solidFill>
                  <a:srgbClr val="00856C"/>
                </a:solidFill>
              </a:rPr>
            </a:br>
            <a:r>
              <a:rPr lang="en-GB" sz="1200" dirty="0">
                <a:solidFill>
                  <a:srgbClr val="00856C"/>
                </a:solidFill>
              </a:rPr>
              <a:t>3-6-7 Kita-Aoyama Minato-Ku</a:t>
            </a:r>
            <a:br>
              <a:rPr lang="en-GB" sz="1200" dirty="0">
                <a:solidFill>
                  <a:srgbClr val="00856C"/>
                </a:solidFill>
              </a:rPr>
            </a:br>
            <a:r>
              <a:rPr lang="en-GB" sz="1200" dirty="0">
                <a:solidFill>
                  <a:srgbClr val="00856C"/>
                </a:solidFill>
              </a:rPr>
              <a:t>Tokyo 107-0061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C09382-9126-0076-BAE7-D03169E1C070}"/>
              </a:ext>
            </a:extLst>
          </p:cNvPr>
          <p:cNvSpPr txBox="1"/>
          <p:nvPr/>
        </p:nvSpPr>
        <p:spPr>
          <a:xfrm>
            <a:off x="8179988" y="3247721"/>
            <a:ext cx="189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400" b="1" dirty="0">
                <a:solidFill>
                  <a:srgbClr val="00856C"/>
                </a:solidFill>
                <a:latin typeface="+mj-lt"/>
              </a:rPr>
              <a:t>TOKYO</a:t>
            </a:r>
            <a:endParaRPr lang="en-US" sz="1400" b="1" dirty="0">
              <a:solidFill>
                <a:srgbClr val="00856C"/>
              </a:solidFill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B92463-8E7A-4955-6F99-C29AB8A25922}"/>
              </a:ext>
            </a:extLst>
          </p:cNvPr>
          <p:cNvSpPr txBox="1"/>
          <p:nvPr/>
        </p:nvSpPr>
        <p:spPr>
          <a:xfrm>
            <a:off x="5041219" y="3247721"/>
            <a:ext cx="189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400" b="1" dirty="0">
                <a:solidFill>
                  <a:srgbClr val="00856C"/>
                </a:solidFill>
                <a:latin typeface="+mj-lt"/>
              </a:rPr>
              <a:t>NEW YORK</a:t>
            </a:r>
            <a:endParaRPr lang="en-US" sz="1400" b="1" dirty="0">
              <a:solidFill>
                <a:srgbClr val="00856C"/>
              </a:solidFill>
              <a:latin typeface="+mj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A8EEFA-2CEF-2E28-60B3-BF09EFA6EA9A}"/>
              </a:ext>
            </a:extLst>
          </p:cNvPr>
          <p:cNvSpPr txBox="1"/>
          <p:nvPr/>
        </p:nvSpPr>
        <p:spPr>
          <a:xfrm>
            <a:off x="1926610" y="3247720"/>
            <a:ext cx="189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400" b="1" dirty="0">
                <a:solidFill>
                  <a:srgbClr val="00856C"/>
                </a:solidFill>
                <a:latin typeface="+mj-lt"/>
              </a:rPr>
              <a:t>LONDON</a:t>
            </a:r>
            <a:endParaRPr lang="en-US" sz="1400" b="1" dirty="0">
              <a:solidFill>
                <a:srgbClr val="00856C"/>
              </a:solidFill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9806DB-7FA1-5EAC-3F88-41ABDFE9CC2F}"/>
              </a:ext>
            </a:extLst>
          </p:cNvPr>
          <p:cNvSpPr txBox="1"/>
          <p:nvPr/>
        </p:nvSpPr>
        <p:spPr>
          <a:xfrm>
            <a:off x="8216046" y="2030353"/>
            <a:ext cx="189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400" b="1" dirty="0">
                <a:solidFill>
                  <a:srgbClr val="00856C"/>
                </a:solidFill>
                <a:latin typeface="+mj-lt"/>
              </a:rPr>
              <a:t>DUSSELDORF</a:t>
            </a:r>
            <a:endParaRPr lang="en-US" sz="1400" b="1" dirty="0">
              <a:solidFill>
                <a:srgbClr val="00856C"/>
              </a:solidFill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43734F-A190-AB63-6155-E0E7EF14039B}"/>
              </a:ext>
            </a:extLst>
          </p:cNvPr>
          <p:cNvSpPr txBox="1"/>
          <p:nvPr/>
        </p:nvSpPr>
        <p:spPr>
          <a:xfrm>
            <a:off x="5093733" y="2027490"/>
            <a:ext cx="189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400" b="1" dirty="0">
                <a:solidFill>
                  <a:srgbClr val="00856C"/>
                </a:solidFill>
                <a:latin typeface="+mj-lt"/>
              </a:rPr>
              <a:t>DUBLIN</a:t>
            </a:r>
            <a:endParaRPr lang="en-US" sz="1400" b="1" dirty="0">
              <a:solidFill>
                <a:srgbClr val="00856C"/>
              </a:solidFill>
              <a:latin typeface="+mj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8B5321-B5C5-3F97-1145-B76A18DB106B}"/>
              </a:ext>
            </a:extLst>
          </p:cNvPr>
          <p:cNvSpPr txBox="1"/>
          <p:nvPr/>
        </p:nvSpPr>
        <p:spPr>
          <a:xfrm>
            <a:off x="1926610" y="2030989"/>
            <a:ext cx="189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400" b="1" dirty="0">
                <a:solidFill>
                  <a:srgbClr val="00856C"/>
                </a:solidFill>
                <a:latin typeface="+mj-lt"/>
              </a:rPr>
              <a:t>BOSTON</a:t>
            </a:r>
            <a:endParaRPr lang="en-US" sz="1400" b="1" dirty="0">
              <a:solidFill>
                <a:srgbClr val="00856C"/>
              </a:solidFill>
              <a:latin typeface="+mj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7A60F8-08AA-136E-EF52-40A3336E0696}"/>
              </a:ext>
            </a:extLst>
          </p:cNvPr>
          <p:cNvSpPr txBox="1"/>
          <p:nvPr/>
        </p:nvSpPr>
        <p:spPr>
          <a:xfrm>
            <a:off x="7327916" y="6165937"/>
            <a:ext cx="47575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>
                <a:solidFill>
                  <a:srgbClr val="00856C"/>
                </a:solidFill>
              </a:rPr>
              <a:t>All rights reserved. Acadia is a registered trademark of </a:t>
            </a:r>
            <a:r>
              <a:rPr lang="en-GB" sz="1050" dirty="0" err="1">
                <a:solidFill>
                  <a:srgbClr val="00856C"/>
                </a:solidFill>
              </a:rPr>
              <a:t>AcadiaSoft</a:t>
            </a:r>
            <a:r>
              <a:rPr lang="en-GB" sz="1050" dirty="0">
                <a:solidFill>
                  <a:srgbClr val="00856C"/>
                </a:solidFill>
              </a:rPr>
              <a:t>, Inc.</a:t>
            </a:r>
            <a:endParaRPr lang="en-US" sz="1050" dirty="0">
              <a:solidFill>
                <a:srgbClr val="00856C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2FF8D5-A55E-CFB0-2E1B-0D64B46782A6}"/>
              </a:ext>
            </a:extLst>
          </p:cNvPr>
          <p:cNvSpPr txBox="1"/>
          <p:nvPr/>
        </p:nvSpPr>
        <p:spPr>
          <a:xfrm>
            <a:off x="1493838" y="336003"/>
            <a:ext cx="9212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sz="4000" b="1" dirty="0">
                <a:solidFill>
                  <a:srgbClr val="00856C"/>
                </a:solidFill>
                <a:latin typeface="+mj-lt"/>
              </a:rPr>
              <a:t>THANK YOU!</a:t>
            </a:r>
            <a:endParaRPr lang="en-US" sz="4000" b="1" dirty="0">
              <a:solidFill>
                <a:srgbClr val="00856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53668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adia - Closing slide v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D239AF-AA4E-DD41-A4DA-DC894BDEE5B9}"/>
              </a:ext>
            </a:extLst>
          </p:cNvPr>
          <p:cNvCxnSpPr>
            <a:cxnSpLocks/>
          </p:cNvCxnSpPr>
          <p:nvPr/>
        </p:nvCxnSpPr>
        <p:spPr>
          <a:xfrm flipV="1">
            <a:off x="2187678" y="4800748"/>
            <a:ext cx="0" cy="904219"/>
          </a:xfrm>
          <a:prstGeom prst="line">
            <a:avLst/>
          </a:prstGeom>
          <a:ln>
            <a:solidFill>
              <a:srgbClr val="00856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B429E1-AD32-1F4B-B560-FAD97F02E734}"/>
              </a:ext>
            </a:extLst>
          </p:cNvPr>
          <p:cNvCxnSpPr>
            <a:cxnSpLocks/>
          </p:cNvCxnSpPr>
          <p:nvPr/>
        </p:nvCxnSpPr>
        <p:spPr>
          <a:xfrm flipV="1">
            <a:off x="4023547" y="4800748"/>
            <a:ext cx="0" cy="904219"/>
          </a:xfrm>
          <a:prstGeom prst="line">
            <a:avLst/>
          </a:prstGeom>
          <a:ln>
            <a:solidFill>
              <a:srgbClr val="00856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7B7D439F-BFFE-A843-AA0B-FEF07B1A69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2700" y="2618635"/>
            <a:ext cx="342900" cy="3429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0C67429-5E7A-A14C-9948-68A24D1700D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5560" y="2618635"/>
            <a:ext cx="342900" cy="342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D1C2BD-AECE-4243-BED9-2D152C142BA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8481" y="2618635"/>
            <a:ext cx="342900" cy="3429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F9D45D4-8ADD-ED4F-AEEB-17E3592E0BF7}"/>
              </a:ext>
            </a:extLst>
          </p:cNvPr>
          <p:cNvCxnSpPr>
            <a:cxnSpLocks/>
          </p:cNvCxnSpPr>
          <p:nvPr/>
        </p:nvCxnSpPr>
        <p:spPr>
          <a:xfrm flipV="1">
            <a:off x="5971620" y="4800748"/>
            <a:ext cx="0" cy="904219"/>
          </a:xfrm>
          <a:prstGeom prst="line">
            <a:avLst/>
          </a:prstGeom>
          <a:ln>
            <a:solidFill>
              <a:srgbClr val="00856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77F6FC-B35A-7546-BBA4-FD311DFD9DDF}"/>
              </a:ext>
            </a:extLst>
          </p:cNvPr>
          <p:cNvCxnSpPr>
            <a:cxnSpLocks/>
          </p:cNvCxnSpPr>
          <p:nvPr/>
        </p:nvCxnSpPr>
        <p:spPr>
          <a:xfrm flipV="1">
            <a:off x="7773475" y="4800748"/>
            <a:ext cx="0" cy="904219"/>
          </a:xfrm>
          <a:prstGeom prst="line">
            <a:avLst/>
          </a:prstGeom>
          <a:ln>
            <a:solidFill>
              <a:srgbClr val="00856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6071097-048E-3843-9A98-C3E3ED897186}"/>
              </a:ext>
            </a:extLst>
          </p:cNvPr>
          <p:cNvCxnSpPr>
            <a:cxnSpLocks/>
          </p:cNvCxnSpPr>
          <p:nvPr/>
        </p:nvCxnSpPr>
        <p:spPr>
          <a:xfrm flipV="1">
            <a:off x="9731484" y="4800748"/>
            <a:ext cx="0" cy="904219"/>
          </a:xfrm>
          <a:prstGeom prst="line">
            <a:avLst/>
          </a:prstGeom>
          <a:ln>
            <a:solidFill>
              <a:srgbClr val="00856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6CAEBE8-B775-4246-BAA5-C98F167DCA24}"/>
              </a:ext>
            </a:extLst>
          </p:cNvPr>
          <p:cNvSpPr txBox="1"/>
          <p:nvPr/>
        </p:nvSpPr>
        <p:spPr>
          <a:xfrm>
            <a:off x="8286" y="3227526"/>
            <a:ext cx="1217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acadia.inc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B41FE3-99A2-5640-FFC8-26EF66640388}"/>
              </a:ext>
            </a:extLst>
          </p:cNvPr>
          <p:cNvSpPr txBox="1"/>
          <p:nvPr/>
        </p:nvSpPr>
        <p:spPr>
          <a:xfrm>
            <a:off x="4455" y="1622064"/>
            <a:ext cx="12167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4B34B7-6C23-51FA-3966-4C61596740BC}"/>
              </a:ext>
            </a:extLst>
          </p:cNvPr>
          <p:cNvSpPr txBox="1"/>
          <p:nvPr/>
        </p:nvSpPr>
        <p:spPr>
          <a:xfrm>
            <a:off x="351810" y="4735161"/>
            <a:ext cx="1677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BOSTON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504B1A-FA8A-AB9A-DCEB-E0DA4E6C6CC9}"/>
              </a:ext>
            </a:extLst>
          </p:cNvPr>
          <p:cNvSpPr txBox="1"/>
          <p:nvPr/>
        </p:nvSpPr>
        <p:spPr>
          <a:xfrm>
            <a:off x="2346302" y="4735161"/>
            <a:ext cx="1677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DUBLIN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09BF0A-22D7-016C-EC59-CDC586809F2A}"/>
              </a:ext>
            </a:extLst>
          </p:cNvPr>
          <p:cNvSpPr txBox="1"/>
          <p:nvPr/>
        </p:nvSpPr>
        <p:spPr>
          <a:xfrm>
            <a:off x="4163765" y="4735571"/>
            <a:ext cx="1677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DUSSELDORF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A0F6F1-4E93-2B18-9FDD-7584F69A6CE3}"/>
              </a:ext>
            </a:extLst>
          </p:cNvPr>
          <p:cNvSpPr txBox="1"/>
          <p:nvPr/>
        </p:nvSpPr>
        <p:spPr>
          <a:xfrm>
            <a:off x="6134903" y="4735161"/>
            <a:ext cx="1677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LONDON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05C199-472C-9160-8D84-3431ED9FC263}"/>
              </a:ext>
            </a:extLst>
          </p:cNvPr>
          <p:cNvSpPr txBox="1"/>
          <p:nvPr/>
        </p:nvSpPr>
        <p:spPr>
          <a:xfrm>
            <a:off x="7997899" y="4735811"/>
            <a:ext cx="1677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NEW YORK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0D7D33-850F-120E-58CB-3C6FEC1C00F9}"/>
              </a:ext>
            </a:extLst>
          </p:cNvPr>
          <p:cNvSpPr txBox="1"/>
          <p:nvPr/>
        </p:nvSpPr>
        <p:spPr>
          <a:xfrm>
            <a:off x="9876907" y="4735161"/>
            <a:ext cx="1677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TOKYO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127130-0C82-0FEE-E2FC-2686EEB999A5}"/>
              </a:ext>
            </a:extLst>
          </p:cNvPr>
          <p:cNvSpPr txBox="1"/>
          <p:nvPr/>
        </p:nvSpPr>
        <p:spPr>
          <a:xfrm>
            <a:off x="333312" y="5087401"/>
            <a:ext cx="1677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/>
              <a:t>600 </a:t>
            </a:r>
            <a:r>
              <a:rPr lang="en-GB" sz="1200" dirty="0" err="1"/>
              <a:t>Longwater</a:t>
            </a:r>
            <a:r>
              <a:rPr lang="en-GB" sz="1200" dirty="0"/>
              <a:t> Drive,</a:t>
            </a:r>
            <a:br>
              <a:rPr lang="en-GB" sz="1200" dirty="0"/>
            </a:br>
            <a:r>
              <a:rPr lang="en-GB" sz="1200" dirty="0"/>
              <a:t>Norwell, MA 02061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AB76C-09C5-0D1B-9711-B68D9C70E45A}"/>
              </a:ext>
            </a:extLst>
          </p:cNvPr>
          <p:cNvSpPr txBox="1"/>
          <p:nvPr/>
        </p:nvSpPr>
        <p:spPr>
          <a:xfrm>
            <a:off x="2348108" y="5091888"/>
            <a:ext cx="152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/>
              <a:t>54 Fitzwilliam Square, Dublin, </a:t>
            </a:r>
          </a:p>
          <a:p>
            <a:pPr lvl="0"/>
            <a:r>
              <a:rPr lang="en-GB" sz="1200" dirty="0"/>
              <a:t>D02 X308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00FE3-2916-98FE-E7E5-1968F0F347C4}"/>
              </a:ext>
            </a:extLst>
          </p:cNvPr>
          <p:cNvSpPr txBox="1"/>
          <p:nvPr/>
        </p:nvSpPr>
        <p:spPr>
          <a:xfrm>
            <a:off x="4186833" y="5084830"/>
            <a:ext cx="165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 err="1"/>
              <a:t>Maurenbrecherstrasse</a:t>
            </a:r>
            <a:r>
              <a:rPr lang="en-GB" sz="1200" dirty="0"/>
              <a:t> 16,47803 Krefeld, Germany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9C5460-B6B0-DC02-A139-853EC48D2C98}"/>
              </a:ext>
            </a:extLst>
          </p:cNvPr>
          <p:cNvSpPr txBox="1"/>
          <p:nvPr/>
        </p:nvSpPr>
        <p:spPr>
          <a:xfrm>
            <a:off x="6134902" y="5091888"/>
            <a:ext cx="163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/>
              <a:t>Broadgate Quarter</a:t>
            </a:r>
            <a:br>
              <a:rPr lang="en-GB" sz="1200" dirty="0"/>
            </a:br>
            <a:r>
              <a:rPr lang="en-GB" sz="1200" dirty="0"/>
              <a:t>One Snowden Street</a:t>
            </a:r>
            <a:br>
              <a:rPr lang="en-GB" sz="1200" dirty="0"/>
            </a:br>
            <a:r>
              <a:rPr lang="en-GB" sz="1200" dirty="0"/>
              <a:t>London EC2A 2DQ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373E9A-DAC7-EE45-346B-F929630F0445}"/>
              </a:ext>
            </a:extLst>
          </p:cNvPr>
          <p:cNvSpPr txBox="1"/>
          <p:nvPr/>
        </p:nvSpPr>
        <p:spPr>
          <a:xfrm>
            <a:off x="7990095" y="5084830"/>
            <a:ext cx="1524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/>
              <a:t>575 Fifth Avenue, </a:t>
            </a:r>
          </a:p>
          <a:p>
            <a:pPr lvl="0"/>
            <a:r>
              <a:rPr lang="en-GB" sz="1200" dirty="0"/>
              <a:t>New York, NY 10017</a:t>
            </a:r>
            <a:endParaRPr lang="en-GB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8D8AC9-36DF-163A-9B05-E4565535BEC4}"/>
              </a:ext>
            </a:extLst>
          </p:cNvPr>
          <p:cNvSpPr txBox="1"/>
          <p:nvPr/>
        </p:nvSpPr>
        <p:spPr>
          <a:xfrm>
            <a:off x="9860895" y="5042938"/>
            <a:ext cx="212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/>
              <a:t>Level 11 Aoyama Palacio Tower</a:t>
            </a:r>
            <a:br>
              <a:rPr lang="en-GB" sz="1200" dirty="0"/>
            </a:br>
            <a:r>
              <a:rPr lang="en-GB" sz="1200" dirty="0"/>
              <a:t>3-6-7 Kita-Aoyama Minato-Ku</a:t>
            </a:r>
            <a:br>
              <a:rPr lang="en-GB" sz="1200" dirty="0"/>
            </a:br>
            <a:r>
              <a:rPr lang="en-GB" sz="1200" dirty="0"/>
              <a:t>Tokyo 107-0061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D98CD0-76C6-2BBC-9192-63FE9F85DA6F}"/>
              </a:ext>
            </a:extLst>
          </p:cNvPr>
          <p:cNvSpPr txBox="1"/>
          <p:nvPr/>
        </p:nvSpPr>
        <p:spPr>
          <a:xfrm>
            <a:off x="3743737" y="6279423"/>
            <a:ext cx="49894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dirty="0">
                <a:solidFill>
                  <a:srgbClr val="8F8F8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© 2023 Acadia. All rights reserved. Acadia is a registered trademark of </a:t>
            </a:r>
            <a:r>
              <a:rPr lang="en-GB" sz="1050" b="0" i="0" dirty="0" err="1">
                <a:solidFill>
                  <a:srgbClr val="8F8F8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AcadiaSoft</a:t>
            </a:r>
            <a:r>
              <a:rPr lang="en-GB" sz="1050" b="0" i="0" dirty="0">
                <a:solidFill>
                  <a:srgbClr val="8F8F8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Inc.</a:t>
            </a:r>
          </a:p>
        </p:txBody>
      </p:sp>
    </p:spTree>
    <p:extLst>
      <p:ext uri="{BB962C8B-B14F-4D97-AF65-F5344CB8AC3E}">
        <p14:creationId xmlns:p14="http://schemas.microsoft.com/office/powerpoint/2010/main" val="6586746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adia - Closing slide v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D239AF-AA4E-DD41-A4DA-DC894BDEE5B9}"/>
              </a:ext>
            </a:extLst>
          </p:cNvPr>
          <p:cNvCxnSpPr>
            <a:cxnSpLocks/>
          </p:cNvCxnSpPr>
          <p:nvPr/>
        </p:nvCxnSpPr>
        <p:spPr>
          <a:xfrm flipV="1">
            <a:off x="2187678" y="4800748"/>
            <a:ext cx="0" cy="904219"/>
          </a:xfrm>
          <a:prstGeom prst="line">
            <a:avLst/>
          </a:prstGeom>
          <a:ln>
            <a:solidFill>
              <a:srgbClr val="00856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B429E1-AD32-1F4B-B560-FAD97F02E734}"/>
              </a:ext>
            </a:extLst>
          </p:cNvPr>
          <p:cNvCxnSpPr>
            <a:cxnSpLocks/>
          </p:cNvCxnSpPr>
          <p:nvPr/>
        </p:nvCxnSpPr>
        <p:spPr>
          <a:xfrm flipV="1">
            <a:off x="4023547" y="4800748"/>
            <a:ext cx="0" cy="904219"/>
          </a:xfrm>
          <a:prstGeom prst="line">
            <a:avLst/>
          </a:prstGeom>
          <a:ln>
            <a:solidFill>
              <a:srgbClr val="00856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7B7D439F-BFFE-A843-AA0B-FEF07B1A69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2700" y="2618635"/>
            <a:ext cx="342900" cy="3429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0C67429-5E7A-A14C-9948-68A24D1700D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5560" y="2618635"/>
            <a:ext cx="342900" cy="342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D1C2BD-AECE-4243-BED9-2D152C142BA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8481" y="2618635"/>
            <a:ext cx="342900" cy="3429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F9D45D4-8ADD-ED4F-AEEB-17E3592E0BF7}"/>
              </a:ext>
            </a:extLst>
          </p:cNvPr>
          <p:cNvCxnSpPr>
            <a:cxnSpLocks/>
          </p:cNvCxnSpPr>
          <p:nvPr/>
        </p:nvCxnSpPr>
        <p:spPr>
          <a:xfrm flipV="1">
            <a:off x="5971620" y="4800748"/>
            <a:ext cx="0" cy="904219"/>
          </a:xfrm>
          <a:prstGeom prst="line">
            <a:avLst/>
          </a:prstGeom>
          <a:ln>
            <a:solidFill>
              <a:srgbClr val="00856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77F6FC-B35A-7546-BBA4-FD311DFD9DDF}"/>
              </a:ext>
            </a:extLst>
          </p:cNvPr>
          <p:cNvCxnSpPr>
            <a:cxnSpLocks/>
          </p:cNvCxnSpPr>
          <p:nvPr/>
        </p:nvCxnSpPr>
        <p:spPr>
          <a:xfrm flipV="1">
            <a:off x="7773475" y="4800748"/>
            <a:ext cx="0" cy="904219"/>
          </a:xfrm>
          <a:prstGeom prst="line">
            <a:avLst/>
          </a:prstGeom>
          <a:ln>
            <a:solidFill>
              <a:srgbClr val="00856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6071097-048E-3843-9A98-C3E3ED897186}"/>
              </a:ext>
            </a:extLst>
          </p:cNvPr>
          <p:cNvCxnSpPr>
            <a:cxnSpLocks/>
          </p:cNvCxnSpPr>
          <p:nvPr/>
        </p:nvCxnSpPr>
        <p:spPr>
          <a:xfrm flipV="1">
            <a:off x="9731484" y="4800748"/>
            <a:ext cx="0" cy="904219"/>
          </a:xfrm>
          <a:prstGeom prst="line">
            <a:avLst/>
          </a:prstGeom>
          <a:ln>
            <a:solidFill>
              <a:srgbClr val="00856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272462-D1CB-F646-98CB-613C5588B533}"/>
              </a:ext>
            </a:extLst>
          </p:cNvPr>
          <p:cNvSpPr txBox="1"/>
          <p:nvPr/>
        </p:nvSpPr>
        <p:spPr>
          <a:xfrm>
            <a:off x="8286" y="3227526"/>
            <a:ext cx="1217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acadia.inc</a:t>
            </a:r>
            <a:endParaRPr lang="en-US">
              <a:solidFill>
                <a:schemeClr val="accent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6CB7B3-199D-3248-A136-A7D60F896787}"/>
              </a:ext>
            </a:extLst>
          </p:cNvPr>
          <p:cNvSpPr txBox="1"/>
          <p:nvPr/>
        </p:nvSpPr>
        <p:spPr>
          <a:xfrm>
            <a:off x="3743737" y="6279423"/>
            <a:ext cx="49894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dirty="0">
                <a:solidFill>
                  <a:srgbClr val="8F8F8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© 2023 Acadia. All rights reserved. Acadia is a registered trademark of </a:t>
            </a:r>
            <a:r>
              <a:rPr lang="en-GB" sz="1050" b="0" i="0" dirty="0" err="1">
                <a:solidFill>
                  <a:srgbClr val="8F8F8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AcadiaSoft</a:t>
            </a:r>
            <a:r>
              <a:rPr lang="en-GB" sz="1050" b="0" i="0" dirty="0">
                <a:solidFill>
                  <a:srgbClr val="8F8F8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Inc.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BDF9FF-B68A-A1EA-FFB7-1A91003BE38E}"/>
              </a:ext>
            </a:extLst>
          </p:cNvPr>
          <p:cNvCxnSpPr>
            <a:cxnSpLocks/>
          </p:cNvCxnSpPr>
          <p:nvPr/>
        </p:nvCxnSpPr>
        <p:spPr>
          <a:xfrm flipV="1">
            <a:off x="2187678" y="4800748"/>
            <a:ext cx="0" cy="904219"/>
          </a:xfrm>
          <a:prstGeom prst="line">
            <a:avLst/>
          </a:prstGeom>
          <a:ln>
            <a:solidFill>
              <a:srgbClr val="00856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50D12A-9B8E-DD96-A779-C966BBF78308}"/>
              </a:ext>
            </a:extLst>
          </p:cNvPr>
          <p:cNvCxnSpPr>
            <a:cxnSpLocks/>
          </p:cNvCxnSpPr>
          <p:nvPr/>
        </p:nvCxnSpPr>
        <p:spPr>
          <a:xfrm flipV="1">
            <a:off x="4023547" y="4800748"/>
            <a:ext cx="0" cy="904219"/>
          </a:xfrm>
          <a:prstGeom prst="line">
            <a:avLst/>
          </a:prstGeom>
          <a:ln>
            <a:solidFill>
              <a:srgbClr val="00856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CCFEBF-721A-9164-EF12-A0076714721E}"/>
              </a:ext>
            </a:extLst>
          </p:cNvPr>
          <p:cNvCxnSpPr>
            <a:cxnSpLocks/>
          </p:cNvCxnSpPr>
          <p:nvPr/>
        </p:nvCxnSpPr>
        <p:spPr>
          <a:xfrm flipV="1">
            <a:off x="5971620" y="4800748"/>
            <a:ext cx="0" cy="904219"/>
          </a:xfrm>
          <a:prstGeom prst="line">
            <a:avLst/>
          </a:prstGeom>
          <a:ln>
            <a:solidFill>
              <a:srgbClr val="00856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4D1C7A-6A47-F6D8-FB2D-A6E0ECECAD55}"/>
              </a:ext>
            </a:extLst>
          </p:cNvPr>
          <p:cNvCxnSpPr>
            <a:cxnSpLocks/>
          </p:cNvCxnSpPr>
          <p:nvPr/>
        </p:nvCxnSpPr>
        <p:spPr>
          <a:xfrm flipV="1">
            <a:off x="7773475" y="4800748"/>
            <a:ext cx="0" cy="904219"/>
          </a:xfrm>
          <a:prstGeom prst="line">
            <a:avLst/>
          </a:prstGeom>
          <a:ln>
            <a:solidFill>
              <a:srgbClr val="00856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F4F8E-CD86-87C3-0EE3-07284B474961}"/>
              </a:ext>
            </a:extLst>
          </p:cNvPr>
          <p:cNvCxnSpPr>
            <a:cxnSpLocks/>
          </p:cNvCxnSpPr>
          <p:nvPr/>
        </p:nvCxnSpPr>
        <p:spPr>
          <a:xfrm flipV="1">
            <a:off x="9731484" y="4800748"/>
            <a:ext cx="0" cy="904219"/>
          </a:xfrm>
          <a:prstGeom prst="line">
            <a:avLst/>
          </a:prstGeom>
          <a:ln>
            <a:solidFill>
              <a:srgbClr val="00856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53C6AC-D60C-A5AA-897E-D789531CDD01}"/>
              </a:ext>
            </a:extLst>
          </p:cNvPr>
          <p:cNvSpPr txBox="1"/>
          <p:nvPr/>
        </p:nvSpPr>
        <p:spPr>
          <a:xfrm>
            <a:off x="351811" y="4735161"/>
            <a:ext cx="154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BOSTON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82C1C8-B6D0-DB6E-FD69-505FF3D34531}"/>
              </a:ext>
            </a:extLst>
          </p:cNvPr>
          <p:cNvSpPr txBox="1"/>
          <p:nvPr/>
        </p:nvSpPr>
        <p:spPr>
          <a:xfrm>
            <a:off x="2346303" y="4735161"/>
            <a:ext cx="124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DUBLIN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1F1640-6AF0-5857-4D61-4ACEFD8BD365}"/>
              </a:ext>
            </a:extLst>
          </p:cNvPr>
          <p:cNvSpPr txBox="1"/>
          <p:nvPr/>
        </p:nvSpPr>
        <p:spPr>
          <a:xfrm>
            <a:off x="4163766" y="4735571"/>
            <a:ext cx="134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DUSSELDORF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0978CC-CD38-AE8A-A51D-F487CE4A7C93}"/>
              </a:ext>
            </a:extLst>
          </p:cNvPr>
          <p:cNvSpPr txBox="1"/>
          <p:nvPr/>
        </p:nvSpPr>
        <p:spPr>
          <a:xfrm>
            <a:off x="6134904" y="4735161"/>
            <a:ext cx="143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LONDON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12C387-9638-753A-3CB2-660C22A29160}"/>
              </a:ext>
            </a:extLst>
          </p:cNvPr>
          <p:cNvSpPr txBox="1"/>
          <p:nvPr/>
        </p:nvSpPr>
        <p:spPr>
          <a:xfrm>
            <a:off x="7997900" y="4735811"/>
            <a:ext cx="1110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NEW YORK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0E52F0-77F8-A94F-D98F-5C4FD47CA9E4}"/>
              </a:ext>
            </a:extLst>
          </p:cNvPr>
          <p:cNvSpPr txBox="1"/>
          <p:nvPr/>
        </p:nvSpPr>
        <p:spPr>
          <a:xfrm>
            <a:off x="9876908" y="4735161"/>
            <a:ext cx="1189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TOKYO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A04927-B475-2320-4CFE-A79616B0C2DD}"/>
              </a:ext>
            </a:extLst>
          </p:cNvPr>
          <p:cNvSpPr txBox="1"/>
          <p:nvPr/>
        </p:nvSpPr>
        <p:spPr>
          <a:xfrm>
            <a:off x="333312" y="5087401"/>
            <a:ext cx="1677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/>
              <a:t>600 </a:t>
            </a:r>
            <a:r>
              <a:rPr lang="en-GB" sz="1200" dirty="0" err="1"/>
              <a:t>Longwater</a:t>
            </a:r>
            <a:r>
              <a:rPr lang="en-GB" sz="1200" dirty="0"/>
              <a:t> Drive,</a:t>
            </a:r>
            <a:br>
              <a:rPr lang="en-GB" sz="1200" dirty="0"/>
            </a:br>
            <a:r>
              <a:rPr lang="en-GB" sz="1200" dirty="0"/>
              <a:t>Norwell, MA 02061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0F69B7-A0BE-0BA4-15BA-628004FA86C2}"/>
              </a:ext>
            </a:extLst>
          </p:cNvPr>
          <p:cNvSpPr txBox="1"/>
          <p:nvPr/>
        </p:nvSpPr>
        <p:spPr>
          <a:xfrm>
            <a:off x="2348108" y="5091888"/>
            <a:ext cx="152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/>
              <a:t>54 Fitzwilliam Square, Dublin, </a:t>
            </a:r>
          </a:p>
          <a:p>
            <a:pPr lvl="0"/>
            <a:r>
              <a:rPr lang="en-GB" sz="1200" dirty="0"/>
              <a:t>D02 X308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B32FA0-D961-3DE1-3EFC-10FC89585758}"/>
              </a:ext>
            </a:extLst>
          </p:cNvPr>
          <p:cNvSpPr txBox="1"/>
          <p:nvPr/>
        </p:nvSpPr>
        <p:spPr>
          <a:xfrm>
            <a:off x="4186833" y="5084830"/>
            <a:ext cx="165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 err="1"/>
              <a:t>Maurenbrecherstrasse</a:t>
            </a:r>
            <a:r>
              <a:rPr lang="en-GB" sz="1200" dirty="0"/>
              <a:t> 16,47803 Krefeld, Germany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5ECDD9-D68D-8061-F39A-4B651984F35C}"/>
              </a:ext>
            </a:extLst>
          </p:cNvPr>
          <p:cNvSpPr txBox="1"/>
          <p:nvPr/>
        </p:nvSpPr>
        <p:spPr>
          <a:xfrm>
            <a:off x="6134902" y="5091888"/>
            <a:ext cx="163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/>
              <a:t>Broadgate Quarter</a:t>
            </a:r>
            <a:br>
              <a:rPr lang="en-GB" sz="1200" dirty="0"/>
            </a:br>
            <a:r>
              <a:rPr lang="en-GB" sz="1200" dirty="0"/>
              <a:t>One Snowden Street</a:t>
            </a:r>
            <a:br>
              <a:rPr lang="en-GB" sz="1200" dirty="0"/>
            </a:br>
            <a:r>
              <a:rPr lang="en-GB" sz="1200" dirty="0"/>
              <a:t>London EC2A 2DQ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DB1F04-A976-148E-3500-EB04E9E3446B}"/>
              </a:ext>
            </a:extLst>
          </p:cNvPr>
          <p:cNvSpPr txBox="1"/>
          <p:nvPr/>
        </p:nvSpPr>
        <p:spPr>
          <a:xfrm>
            <a:off x="7990095" y="5084830"/>
            <a:ext cx="1524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/>
              <a:t>575 Fifth Avenue, </a:t>
            </a:r>
          </a:p>
          <a:p>
            <a:pPr lvl="0"/>
            <a:r>
              <a:rPr lang="en-GB" sz="1200" dirty="0"/>
              <a:t>New York, NY 10017</a:t>
            </a:r>
            <a:endParaRPr lang="en-GB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BAC54F-B29F-1738-EA35-A4D095DC63FE}"/>
              </a:ext>
            </a:extLst>
          </p:cNvPr>
          <p:cNvSpPr txBox="1"/>
          <p:nvPr/>
        </p:nvSpPr>
        <p:spPr>
          <a:xfrm>
            <a:off x="9860895" y="5042938"/>
            <a:ext cx="212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/>
              <a:t>Level 11 Aoyama Palacio Tower</a:t>
            </a:r>
            <a:br>
              <a:rPr lang="en-GB" sz="1200" dirty="0"/>
            </a:br>
            <a:r>
              <a:rPr lang="en-GB" sz="1200" dirty="0"/>
              <a:t>3-6-7 Kita-Aoyama Minato-Ku</a:t>
            </a:r>
            <a:br>
              <a:rPr lang="en-GB" sz="1200" dirty="0"/>
            </a:br>
            <a:r>
              <a:rPr lang="en-GB" sz="1200" dirty="0"/>
              <a:t>Tokyo 107-0061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7EF4B7-2630-918F-07DE-55EC532757E1}"/>
              </a:ext>
            </a:extLst>
          </p:cNvPr>
          <p:cNvSpPr txBox="1"/>
          <p:nvPr/>
        </p:nvSpPr>
        <p:spPr>
          <a:xfrm>
            <a:off x="4455" y="1622064"/>
            <a:ext cx="12167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856C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774193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adia - Title Slide - whit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1273904"/>
            <a:ext cx="10101648" cy="198205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636D8-DDED-B349-AC18-9F879DAD00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6352" y="3429000"/>
            <a:ext cx="10101648" cy="5992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rgbClr val="666666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subtext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58546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+mj-lt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457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adia - white - 3 column tex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49185"/>
            <a:ext cx="8812110" cy="631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69835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A7C1BD-16C4-014E-9D82-7E6FD3D8230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66738" y="2119974"/>
            <a:ext cx="3383939" cy="2991288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666666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76ED95-C47A-2A44-B4FF-E1469AD42BAC}"/>
              </a:ext>
            </a:extLst>
          </p:cNvPr>
          <p:cNvSpPr/>
          <p:nvPr/>
        </p:nvSpPr>
        <p:spPr>
          <a:xfrm>
            <a:off x="0" y="691662"/>
            <a:ext cx="1547447" cy="45719"/>
          </a:xfrm>
          <a:prstGeom prst="rect">
            <a:avLst/>
          </a:prstGeom>
          <a:solidFill>
            <a:srgbClr val="008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45AF4A6-E0FA-BE40-A536-890EB00CC0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05498" y="2119974"/>
            <a:ext cx="3383939" cy="2991288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666666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FD04E32-AFE6-5044-A438-F2B2F35A139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44645" y="2119974"/>
            <a:ext cx="3383939" cy="2991288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666666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448F44-AAB3-E642-9295-D6EA901DAB84}"/>
              </a:ext>
            </a:extLst>
          </p:cNvPr>
          <p:cNvCxnSpPr>
            <a:cxnSpLocks/>
          </p:cNvCxnSpPr>
          <p:nvPr/>
        </p:nvCxnSpPr>
        <p:spPr>
          <a:xfrm>
            <a:off x="8147538" y="1512277"/>
            <a:ext cx="0" cy="395067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2E403F-5D0E-BD4D-9464-73288D07EEF1}"/>
              </a:ext>
            </a:extLst>
          </p:cNvPr>
          <p:cNvCxnSpPr>
            <a:cxnSpLocks/>
          </p:cNvCxnSpPr>
          <p:nvPr/>
        </p:nvCxnSpPr>
        <p:spPr>
          <a:xfrm>
            <a:off x="4232030" y="1512277"/>
            <a:ext cx="0" cy="395067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76B7064-805A-8948-BD94-40E701196A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588" y="1512888"/>
            <a:ext cx="3424238" cy="468312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2015AC63-926F-5648-9469-48F84A73F4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1173" y="1512888"/>
            <a:ext cx="3424238" cy="468312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CBF167D5-172B-864B-A622-C8DB47020F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28403" y="1512888"/>
            <a:ext cx="3424238" cy="468312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077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adia - white - 3 column tex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49185"/>
            <a:ext cx="8812110" cy="631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69835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A7C1BD-16C4-014E-9D82-7E6FD3D8230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66738" y="3031436"/>
            <a:ext cx="3383939" cy="1284697"/>
          </a:xfrm>
          <a:prstGeom prst="rect">
            <a:avLst/>
          </a:prstGeom>
        </p:spPr>
        <p:txBody>
          <a:bodyPr/>
          <a:lstStyle>
            <a:lvl1pPr algn="ctr">
              <a:defRPr sz="1400" b="0" i="0">
                <a:solidFill>
                  <a:srgbClr val="666666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76ED95-C47A-2A44-B4FF-E1469AD42BAC}"/>
              </a:ext>
            </a:extLst>
          </p:cNvPr>
          <p:cNvSpPr/>
          <p:nvPr/>
        </p:nvSpPr>
        <p:spPr>
          <a:xfrm>
            <a:off x="0" y="691662"/>
            <a:ext cx="1547447" cy="45719"/>
          </a:xfrm>
          <a:prstGeom prst="rect">
            <a:avLst/>
          </a:prstGeom>
          <a:solidFill>
            <a:srgbClr val="008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448F44-AAB3-E642-9295-D6EA901DAB84}"/>
              </a:ext>
            </a:extLst>
          </p:cNvPr>
          <p:cNvCxnSpPr>
            <a:cxnSpLocks/>
          </p:cNvCxnSpPr>
          <p:nvPr/>
        </p:nvCxnSpPr>
        <p:spPr>
          <a:xfrm>
            <a:off x="8147538" y="1512277"/>
            <a:ext cx="0" cy="395067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2E403F-5D0E-BD4D-9464-73288D07EEF1}"/>
              </a:ext>
            </a:extLst>
          </p:cNvPr>
          <p:cNvCxnSpPr>
            <a:cxnSpLocks/>
          </p:cNvCxnSpPr>
          <p:nvPr/>
        </p:nvCxnSpPr>
        <p:spPr>
          <a:xfrm>
            <a:off x="4232030" y="1512277"/>
            <a:ext cx="0" cy="395067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76B7064-805A-8948-BD94-40E701196A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588" y="2445402"/>
            <a:ext cx="3424238" cy="586034"/>
          </a:xfrm>
          <a:prstGeom prst="rect">
            <a:avLst/>
          </a:prstGeom>
        </p:spPr>
        <p:txBody>
          <a:bodyPr/>
          <a:lstStyle>
            <a:lvl1pPr algn="ctr">
              <a:defRPr sz="3200" b="1" i="0">
                <a:solidFill>
                  <a:srgbClr val="00856C"/>
                </a:solidFill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stat</a:t>
            </a:r>
            <a:endParaRPr lang="en-US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C95B6CA-97C3-734E-BAA7-D6F86D6D8D4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02634" y="3031436"/>
            <a:ext cx="3383939" cy="1284697"/>
          </a:xfrm>
          <a:prstGeom prst="rect">
            <a:avLst/>
          </a:prstGeom>
        </p:spPr>
        <p:txBody>
          <a:bodyPr/>
          <a:lstStyle>
            <a:lvl1pPr algn="ctr">
              <a:defRPr sz="1400" b="0" i="0">
                <a:solidFill>
                  <a:srgbClr val="666666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DA8BF54D-3352-2946-A7D0-5275B6631F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82484" y="2445402"/>
            <a:ext cx="3424238" cy="586034"/>
          </a:xfrm>
          <a:prstGeom prst="rect">
            <a:avLst/>
          </a:prstGeom>
        </p:spPr>
        <p:txBody>
          <a:bodyPr/>
          <a:lstStyle>
            <a:lvl1pPr algn="ctr">
              <a:defRPr sz="3200" b="1" i="0">
                <a:solidFill>
                  <a:srgbClr val="00856C"/>
                </a:solidFill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stat</a:t>
            </a:r>
            <a:endParaRPr lang="en-US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B37DD901-6B3A-034A-8BF5-FC0DF428FE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438530" y="3031436"/>
            <a:ext cx="3383939" cy="1284697"/>
          </a:xfrm>
          <a:prstGeom prst="rect">
            <a:avLst/>
          </a:prstGeom>
        </p:spPr>
        <p:txBody>
          <a:bodyPr/>
          <a:lstStyle>
            <a:lvl1pPr algn="ctr">
              <a:defRPr sz="1400" b="0" i="0">
                <a:solidFill>
                  <a:srgbClr val="666666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34010632-8BE3-464F-9F18-3283B50405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18380" y="2445402"/>
            <a:ext cx="3424238" cy="586034"/>
          </a:xfrm>
          <a:prstGeom prst="rect">
            <a:avLst/>
          </a:prstGeom>
        </p:spPr>
        <p:txBody>
          <a:bodyPr/>
          <a:lstStyle>
            <a:lvl1pPr algn="ctr">
              <a:defRPr sz="3200" b="1" i="0">
                <a:solidFill>
                  <a:srgbClr val="00856C"/>
                </a:solidFill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stat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59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cadia - white - 3 column text">
    <p:bg>
      <p:bgPr>
        <a:blipFill dpi="0" rotWithShape="1">
          <a:blip r:embed="rId2" cstate="email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49185"/>
            <a:ext cx="8812110" cy="631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35968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5"/>
                </a:solidFill>
                <a:latin typeface="+mj-lt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A7C1BD-16C4-014E-9D82-7E6FD3D8230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66738" y="2119974"/>
            <a:ext cx="3383939" cy="2991288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666666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76ED95-C47A-2A44-B4FF-E1469AD42BAC}"/>
              </a:ext>
            </a:extLst>
          </p:cNvPr>
          <p:cNvSpPr/>
          <p:nvPr/>
        </p:nvSpPr>
        <p:spPr>
          <a:xfrm>
            <a:off x="0" y="691662"/>
            <a:ext cx="1547447" cy="45719"/>
          </a:xfrm>
          <a:prstGeom prst="rect">
            <a:avLst/>
          </a:prstGeom>
          <a:solidFill>
            <a:srgbClr val="008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45AF4A6-E0FA-BE40-A536-890EB00CC0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05498" y="2119974"/>
            <a:ext cx="3383939" cy="2991288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666666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FD04E32-AFE6-5044-A438-F2B2F35A139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44645" y="2119974"/>
            <a:ext cx="3383939" cy="2991288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666666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448F44-AAB3-E642-9295-D6EA901DAB84}"/>
              </a:ext>
            </a:extLst>
          </p:cNvPr>
          <p:cNvCxnSpPr>
            <a:cxnSpLocks/>
          </p:cNvCxnSpPr>
          <p:nvPr/>
        </p:nvCxnSpPr>
        <p:spPr>
          <a:xfrm>
            <a:off x="8147538" y="1512277"/>
            <a:ext cx="0" cy="395067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2E403F-5D0E-BD4D-9464-73288D07EEF1}"/>
              </a:ext>
            </a:extLst>
          </p:cNvPr>
          <p:cNvCxnSpPr>
            <a:cxnSpLocks/>
          </p:cNvCxnSpPr>
          <p:nvPr/>
        </p:nvCxnSpPr>
        <p:spPr>
          <a:xfrm>
            <a:off x="4232030" y="1512277"/>
            <a:ext cx="0" cy="395067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52E0C3F-15F2-3A45-A25E-B6A5D3F318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5254" y="332570"/>
            <a:ext cx="1020224" cy="247617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76B7064-805A-8948-BD94-40E701196A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588" y="1512888"/>
            <a:ext cx="3424238" cy="468312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2015AC63-926F-5648-9469-48F84A73F4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1173" y="1512888"/>
            <a:ext cx="3424238" cy="468312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CBF167D5-172B-864B-A622-C8DB47020F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28403" y="1512888"/>
            <a:ext cx="3424238" cy="468312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94CC76D-1EF8-DF41-B12F-17F38EF29077}"/>
              </a:ext>
            </a:extLst>
          </p:cNvPr>
          <p:cNvSpPr txBox="1">
            <a:spLocks/>
          </p:cNvSpPr>
          <p:nvPr/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DB72C4-25B4-A04F-80B2-89C9E7998A3D}" type="slidenum">
              <a:rPr lang="en-GB" smtClean="0">
                <a:solidFill>
                  <a:schemeClr val="accent5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77842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adia - Default Whit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37896"/>
            <a:ext cx="9222417" cy="631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58546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A7C1BD-16C4-014E-9D82-7E6FD3D8230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66738" y="1042988"/>
            <a:ext cx="11215687" cy="405889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856C"/>
              </a:buClr>
              <a:buFont typeface="Wingdings" pitchFamily="2" charset="2"/>
              <a:buChar char="§"/>
              <a:defRPr sz="1800" b="0" i="0">
                <a:solidFill>
                  <a:srgbClr val="666666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76ED95-C47A-2A44-B4FF-E1469AD42BAC}"/>
              </a:ext>
            </a:extLst>
          </p:cNvPr>
          <p:cNvSpPr/>
          <p:nvPr/>
        </p:nvSpPr>
        <p:spPr>
          <a:xfrm>
            <a:off x="0" y="691662"/>
            <a:ext cx="1547447" cy="45719"/>
          </a:xfrm>
          <a:prstGeom prst="rect">
            <a:avLst/>
          </a:prstGeom>
          <a:solidFill>
            <a:srgbClr val="008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025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adia - White - Image right - inlin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49185"/>
            <a:ext cx="9222417" cy="631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58546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A7C1BD-16C4-014E-9D82-7E6FD3D8230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66738" y="1042988"/>
            <a:ext cx="4427293" cy="405889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856C"/>
              </a:buClr>
              <a:buFont typeface="Wingdings" pitchFamily="2" charset="2"/>
              <a:buChar char="§"/>
              <a:defRPr sz="1800" b="0" i="0">
                <a:solidFill>
                  <a:srgbClr val="666666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76ED95-C47A-2A44-B4FF-E1469AD42BAC}"/>
              </a:ext>
            </a:extLst>
          </p:cNvPr>
          <p:cNvSpPr/>
          <p:nvPr/>
        </p:nvSpPr>
        <p:spPr>
          <a:xfrm>
            <a:off x="0" y="691662"/>
            <a:ext cx="1547447" cy="45719"/>
          </a:xfrm>
          <a:prstGeom prst="rect">
            <a:avLst/>
          </a:prstGeom>
          <a:solidFill>
            <a:srgbClr val="008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142033-0AF1-2B4F-BDE3-D784303102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4503" y="1042988"/>
            <a:ext cx="6530975" cy="45849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72062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adia - White - Image right - Full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142033-0AF1-2B4F-BDE3-D784303102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44209" y="0"/>
            <a:ext cx="6347791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37896"/>
            <a:ext cx="4961335" cy="631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69835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A7C1BD-16C4-014E-9D82-7E6FD3D8230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66738" y="1042988"/>
            <a:ext cx="4960949" cy="405889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856C"/>
              </a:buClr>
              <a:buFont typeface="Wingdings" pitchFamily="2" charset="2"/>
              <a:buChar char="§"/>
              <a:defRPr sz="1800" b="0" i="0">
                <a:solidFill>
                  <a:srgbClr val="666666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76ED95-C47A-2A44-B4FF-E1469AD42BAC}"/>
              </a:ext>
            </a:extLst>
          </p:cNvPr>
          <p:cNvSpPr/>
          <p:nvPr/>
        </p:nvSpPr>
        <p:spPr>
          <a:xfrm>
            <a:off x="0" y="691662"/>
            <a:ext cx="1547447" cy="45719"/>
          </a:xfrm>
          <a:prstGeom prst="rect">
            <a:avLst/>
          </a:prstGeom>
          <a:solidFill>
            <a:srgbClr val="008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417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cadia - Default White">
    <p:bg>
      <p:bgPr>
        <a:blipFill dpi="0" rotWithShape="1">
          <a:blip r:embed="rId2" cstate="email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37896"/>
            <a:ext cx="9222417" cy="631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35968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A7C1BD-16C4-014E-9D82-7E6FD3D8230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6738" y="1042988"/>
            <a:ext cx="11215687" cy="405889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856C"/>
              </a:buClr>
              <a:buFont typeface="Wingdings" pitchFamily="2" charset="2"/>
              <a:buChar char="§"/>
              <a:defRPr sz="2000" b="0" i="0">
                <a:solidFill>
                  <a:srgbClr val="666666"/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Wingdings" pitchFamily="2" charset="2"/>
              <a:buChar char="§"/>
              <a:defRPr sz="1800"/>
            </a:lvl2pPr>
            <a:lvl3pPr marL="1200150" indent="-285750">
              <a:buClr>
                <a:schemeClr val="accent5"/>
              </a:buClr>
              <a:buFont typeface="Wingdings" pitchFamily="2" charset="2"/>
              <a:buChar char="§"/>
              <a:defRPr sz="1400"/>
            </a:lvl3pPr>
            <a:lvl4pPr marL="1657350" indent="-285750">
              <a:buClr>
                <a:schemeClr val="accent5"/>
              </a:buClr>
              <a:buFont typeface="Wingdings" pitchFamily="2" charset="2"/>
              <a:buChar char="§"/>
              <a:defRPr sz="1400"/>
            </a:lvl4pPr>
            <a:lvl5pPr marL="2114550" indent="-285750">
              <a:buClr>
                <a:schemeClr val="accent5"/>
              </a:buClr>
              <a:buFont typeface="Wingdings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76ED95-C47A-2A44-B4FF-E1469AD42BAC}"/>
              </a:ext>
            </a:extLst>
          </p:cNvPr>
          <p:cNvSpPr/>
          <p:nvPr/>
        </p:nvSpPr>
        <p:spPr>
          <a:xfrm>
            <a:off x="0" y="691662"/>
            <a:ext cx="1547447" cy="45719"/>
          </a:xfrm>
          <a:prstGeom prst="rect">
            <a:avLst/>
          </a:prstGeom>
          <a:solidFill>
            <a:srgbClr val="008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C5A0C032-8D90-DA44-9616-8D38D8BD88CF}"/>
              </a:ext>
            </a:extLst>
          </p:cNvPr>
          <p:cNvSpPr txBox="1">
            <a:spLocks/>
          </p:cNvSpPr>
          <p:nvPr/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DB72C4-25B4-A04F-80B2-89C9E7998A3D}" type="slidenum">
              <a:rPr lang="en-GB" smtClean="0">
                <a:solidFill>
                  <a:schemeClr val="accent5"/>
                </a:solidFill>
                <a:latin typeface="+mj-lt"/>
              </a:rPr>
              <a:pPr/>
              <a:t>‹#›</a:t>
            </a:fld>
            <a:endParaRPr lang="en-US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8E010B-E8A9-CCA8-AD49-56E8DDCE4C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821791" y="200586"/>
            <a:ext cx="1112301" cy="5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822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adia - Default G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CEC32DE-FD0F-D341-94B6-3ACADBA911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49185"/>
            <a:ext cx="10101648" cy="631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D53D367-569C-D54E-ACD3-CB3B7F2B058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66738" y="1042988"/>
            <a:ext cx="11215687" cy="3328987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85D57A-B0FE-9B43-AD0A-D8A8FC7BC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69835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B2B2B2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66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adia - green -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CEC32DE-FD0F-D341-94B6-3ACADBA911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49185"/>
            <a:ext cx="10101648" cy="631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85D57A-B0FE-9B43-AD0A-D8A8FC7BC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69835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B2B2B2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F608CD6-93A8-9B48-9BDA-B69BCADF0A0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66738" y="2119974"/>
            <a:ext cx="3383939" cy="2991288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2AC4C9C-6C90-674C-9E32-3584F6857CF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05498" y="2119974"/>
            <a:ext cx="3383939" cy="2991288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FA00577-8FBE-344E-A7E9-3D03EDC463C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44645" y="2119974"/>
            <a:ext cx="3383939" cy="2991288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CA5B29-843D-394A-A0FF-BD2D6220EAD0}"/>
              </a:ext>
            </a:extLst>
          </p:cNvPr>
          <p:cNvCxnSpPr>
            <a:cxnSpLocks/>
          </p:cNvCxnSpPr>
          <p:nvPr/>
        </p:nvCxnSpPr>
        <p:spPr>
          <a:xfrm>
            <a:off x="8147538" y="1512277"/>
            <a:ext cx="0" cy="395067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2B4824-B864-C345-A7AE-759D34DA49B6}"/>
              </a:ext>
            </a:extLst>
          </p:cNvPr>
          <p:cNvCxnSpPr>
            <a:cxnSpLocks/>
          </p:cNvCxnSpPr>
          <p:nvPr/>
        </p:nvCxnSpPr>
        <p:spPr>
          <a:xfrm>
            <a:off x="4232030" y="1512277"/>
            <a:ext cx="0" cy="395067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1C762470-8361-E743-88C5-A987CF514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588" y="1512888"/>
            <a:ext cx="3424238" cy="468312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bg1"/>
                </a:solidFill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1A8792F-FCFC-F745-8363-85DB362B3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1173" y="1512888"/>
            <a:ext cx="3424238" cy="468312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bg1"/>
                </a:solidFill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2D45EC52-54B9-FD47-A062-3E46208F87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28403" y="1512888"/>
            <a:ext cx="3424238" cy="468312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bg1"/>
                </a:solidFill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21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adia - green - 3 column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CEC32DE-FD0F-D341-94B6-3ACADBA911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49185"/>
            <a:ext cx="10101648" cy="631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85D57A-B0FE-9B43-AD0A-D8A8FC7BC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69835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B2B2B2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CA5B29-843D-394A-A0FF-BD2D6220EAD0}"/>
              </a:ext>
            </a:extLst>
          </p:cNvPr>
          <p:cNvCxnSpPr>
            <a:cxnSpLocks/>
          </p:cNvCxnSpPr>
          <p:nvPr/>
        </p:nvCxnSpPr>
        <p:spPr>
          <a:xfrm>
            <a:off x="8147538" y="1512277"/>
            <a:ext cx="0" cy="395067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2B4824-B864-C345-A7AE-759D34DA49B6}"/>
              </a:ext>
            </a:extLst>
          </p:cNvPr>
          <p:cNvCxnSpPr>
            <a:cxnSpLocks/>
          </p:cNvCxnSpPr>
          <p:nvPr/>
        </p:nvCxnSpPr>
        <p:spPr>
          <a:xfrm>
            <a:off x="4232030" y="1512277"/>
            <a:ext cx="0" cy="395067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C4D8C73E-2183-FF44-B91F-EA0437BAF76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66738" y="3031436"/>
            <a:ext cx="3383939" cy="1284697"/>
          </a:xfrm>
          <a:prstGeom prst="rect">
            <a:avLst/>
          </a:prstGeom>
        </p:spPr>
        <p:txBody>
          <a:bodyPr/>
          <a:lstStyle>
            <a:lvl1pPr algn="ctr"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06F07C19-80D0-4D49-9F5E-2FBFDC52B4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588" y="2445402"/>
            <a:ext cx="3424238" cy="586034"/>
          </a:xfrm>
          <a:prstGeom prst="rect">
            <a:avLst/>
          </a:prstGeom>
        </p:spPr>
        <p:txBody>
          <a:bodyPr/>
          <a:lstStyle>
            <a:lvl1pPr algn="ctr"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stat</a:t>
            </a:r>
            <a:endParaRPr lang="en-US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30FD4DCB-21AB-1A44-8469-BE592931215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02634" y="3031436"/>
            <a:ext cx="3383939" cy="1284697"/>
          </a:xfrm>
          <a:prstGeom prst="rect">
            <a:avLst/>
          </a:prstGeom>
        </p:spPr>
        <p:txBody>
          <a:bodyPr/>
          <a:lstStyle>
            <a:lvl1pPr algn="ctr"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D4EBD617-1CE0-6343-BBB9-DF351F9D32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82484" y="2445402"/>
            <a:ext cx="3424238" cy="586034"/>
          </a:xfrm>
          <a:prstGeom prst="rect">
            <a:avLst/>
          </a:prstGeom>
        </p:spPr>
        <p:txBody>
          <a:bodyPr/>
          <a:lstStyle>
            <a:lvl1pPr algn="ctr"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stat</a:t>
            </a:r>
            <a:endParaRPr lang="en-US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FDB13C24-D729-2B44-9F48-3413AE16B63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438530" y="3031436"/>
            <a:ext cx="3383939" cy="1284697"/>
          </a:xfrm>
          <a:prstGeom prst="rect">
            <a:avLst/>
          </a:prstGeom>
        </p:spPr>
        <p:txBody>
          <a:bodyPr/>
          <a:lstStyle>
            <a:lvl1pPr algn="ctr"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04818BF8-AF3D-AE4B-84E3-3DB5795F21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18380" y="2445402"/>
            <a:ext cx="3424238" cy="586034"/>
          </a:xfrm>
          <a:prstGeom prst="rect">
            <a:avLst/>
          </a:prstGeom>
        </p:spPr>
        <p:txBody>
          <a:bodyPr/>
          <a:lstStyle>
            <a:lvl1pPr algn="ctr"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stat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719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adia - Green Image right - in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CEC32DE-FD0F-D341-94B6-3ACADBA911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49185"/>
            <a:ext cx="10101648" cy="631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85D57A-B0FE-9B43-AD0A-D8A8FC7BC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69835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B2B2B2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C384A609-164B-FF40-9045-E6D13859FA9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66738" y="1042988"/>
            <a:ext cx="4427293" cy="4058897"/>
          </a:xfrm>
          <a:prstGeom prst="rect">
            <a:avLst/>
          </a:prstGeom>
        </p:spPr>
        <p:txBody>
          <a:bodyPr/>
          <a:lstStyle>
            <a:lvl1pPr marL="285750" indent="-285750">
              <a:buFont typeface="Wingdings" pitchFamily="2" charset="2"/>
              <a:buChar char="§"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67864094-1EC0-3845-B7C8-0E32CA1237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4503" y="1042988"/>
            <a:ext cx="6530975" cy="45849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07032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adia - Green Image right -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67864094-1EC0-3845-B7C8-0E32CA1237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4391" y="0"/>
            <a:ext cx="6377609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CEC32DE-FD0F-D341-94B6-3ACADBA911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49185"/>
            <a:ext cx="5039318" cy="631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85D57A-B0FE-9B43-AD0A-D8A8FC7BC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69835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B2B2B2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C384A609-164B-FF40-9045-E6D13859FA9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66738" y="1042988"/>
            <a:ext cx="4427293" cy="4058897"/>
          </a:xfrm>
          <a:prstGeom prst="rect">
            <a:avLst/>
          </a:prstGeom>
        </p:spPr>
        <p:txBody>
          <a:bodyPr/>
          <a:lstStyle>
            <a:lvl1pPr marL="285750" indent="-285750">
              <a:buFont typeface="Wingdings" pitchFamily="2" charset="2"/>
              <a:buChar char="§"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997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adia - Gree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85D57A-B0FE-9B43-AD0A-D8A8FC7BC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69835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B2B2B2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B9F079-1F37-9044-9A19-979D1641B9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1273904"/>
            <a:ext cx="10101648" cy="198205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A1B1694-D10D-5C40-B8F8-8A4585B458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6352" y="3429000"/>
            <a:ext cx="10101648" cy="5992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subtext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EE784F-0C1F-F3A8-56E4-29515AE5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7050" y="264655"/>
            <a:ext cx="1114096" cy="51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cadia - white - 3 column text">
    <p:bg>
      <p:bgPr>
        <a:blipFill dpi="0" rotWithShape="1">
          <a:blip r:embed="rId2" cstate="email">
            <a:alphaModFix amt="2027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49185"/>
            <a:ext cx="8812110" cy="631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tx1"/>
                </a:solidFill>
                <a:latin typeface="Sofia Pro" pitchFamily="2" charset="0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35968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5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A7C1BD-16C4-014E-9D82-7E6FD3D8230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66738" y="3031436"/>
            <a:ext cx="3383939" cy="1284697"/>
          </a:xfrm>
          <a:prstGeom prst="rect">
            <a:avLst/>
          </a:prstGeom>
        </p:spPr>
        <p:txBody>
          <a:bodyPr/>
          <a:lstStyle>
            <a:lvl1pPr algn="ctr">
              <a:defRPr sz="1400" b="0" i="0">
                <a:solidFill>
                  <a:srgbClr val="666666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76ED95-C47A-2A44-B4FF-E1469AD42BAC}"/>
              </a:ext>
            </a:extLst>
          </p:cNvPr>
          <p:cNvSpPr/>
          <p:nvPr/>
        </p:nvSpPr>
        <p:spPr>
          <a:xfrm>
            <a:off x="0" y="691662"/>
            <a:ext cx="1547447" cy="45719"/>
          </a:xfrm>
          <a:prstGeom prst="rect">
            <a:avLst/>
          </a:prstGeom>
          <a:solidFill>
            <a:srgbClr val="008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448F44-AAB3-E642-9295-D6EA901DAB84}"/>
              </a:ext>
            </a:extLst>
          </p:cNvPr>
          <p:cNvCxnSpPr>
            <a:cxnSpLocks/>
          </p:cNvCxnSpPr>
          <p:nvPr/>
        </p:nvCxnSpPr>
        <p:spPr>
          <a:xfrm>
            <a:off x="8147538" y="1512277"/>
            <a:ext cx="0" cy="395067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2E403F-5D0E-BD4D-9464-73288D07EEF1}"/>
              </a:ext>
            </a:extLst>
          </p:cNvPr>
          <p:cNvCxnSpPr>
            <a:cxnSpLocks/>
          </p:cNvCxnSpPr>
          <p:nvPr/>
        </p:nvCxnSpPr>
        <p:spPr>
          <a:xfrm>
            <a:off x="4232030" y="1512277"/>
            <a:ext cx="0" cy="395067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52E0C3F-15F2-3A45-A25E-B6A5D3F318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5254" y="332570"/>
            <a:ext cx="1020224" cy="247617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76B7064-805A-8948-BD94-40E701196A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588" y="2445402"/>
            <a:ext cx="3424238" cy="586034"/>
          </a:xfrm>
          <a:prstGeom prst="rect">
            <a:avLst/>
          </a:prstGeom>
        </p:spPr>
        <p:txBody>
          <a:bodyPr/>
          <a:lstStyle>
            <a:lvl1pPr algn="ctr">
              <a:defRPr sz="3200" b="1" i="0">
                <a:solidFill>
                  <a:srgbClr val="00856C"/>
                </a:solidFill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stat</a:t>
            </a:r>
            <a:endParaRPr lang="en-US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C95B6CA-97C3-734E-BAA7-D6F86D6D8D4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02634" y="3031436"/>
            <a:ext cx="3383939" cy="1284697"/>
          </a:xfrm>
          <a:prstGeom prst="rect">
            <a:avLst/>
          </a:prstGeom>
        </p:spPr>
        <p:txBody>
          <a:bodyPr/>
          <a:lstStyle>
            <a:lvl1pPr algn="ctr">
              <a:defRPr sz="1400" b="0" i="0">
                <a:solidFill>
                  <a:srgbClr val="666666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DA8BF54D-3352-2946-A7D0-5275B6631F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82484" y="2445402"/>
            <a:ext cx="3424238" cy="586034"/>
          </a:xfrm>
          <a:prstGeom prst="rect">
            <a:avLst/>
          </a:prstGeom>
        </p:spPr>
        <p:txBody>
          <a:bodyPr/>
          <a:lstStyle>
            <a:lvl1pPr algn="ctr">
              <a:defRPr sz="3200" b="1" i="0">
                <a:solidFill>
                  <a:srgbClr val="00856C"/>
                </a:solidFill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stat</a:t>
            </a:r>
            <a:endParaRPr lang="en-US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B37DD901-6B3A-034A-8BF5-FC0DF428FE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438530" y="3031436"/>
            <a:ext cx="3383939" cy="1284697"/>
          </a:xfrm>
          <a:prstGeom prst="rect">
            <a:avLst/>
          </a:prstGeom>
        </p:spPr>
        <p:txBody>
          <a:bodyPr/>
          <a:lstStyle>
            <a:lvl1pPr algn="ctr">
              <a:defRPr sz="1400" b="0" i="0">
                <a:solidFill>
                  <a:srgbClr val="666666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34010632-8BE3-464F-9F18-3283B50405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18380" y="2445402"/>
            <a:ext cx="3424238" cy="586034"/>
          </a:xfrm>
          <a:prstGeom prst="rect">
            <a:avLst/>
          </a:prstGeom>
        </p:spPr>
        <p:txBody>
          <a:bodyPr/>
          <a:lstStyle>
            <a:lvl1pPr algn="ctr">
              <a:defRPr sz="3200" b="1" i="0">
                <a:solidFill>
                  <a:srgbClr val="00856C"/>
                </a:solidFill>
                <a:latin typeface="+mj-lt"/>
              </a:defRPr>
            </a:lvl1pPr>
            <a:lvl2pPr>
              <a:defRPr sz="1600">
                <a:latin typeface="Sofia Pro" pitchFamily="2" charset="0"/>
              </a:defRPr>
            </a:lvl2pPr>
            <a:lvl3pPr>
              <a:defRPr sz="1400">
                <a:latin typeface="Sofia Pro" pitchFamily="2" charset="0"/>
              </a:defRPr>
            </a:lvl3pPr>
            <a:lvl4pPr>
              <a:defRPr sz="1200">
                <a:latin typeface="Sofia Pro" pitchFamily="2" charset="0"/>
              </a:defRPr>
            </a:lvl4pPr>
            <a:lvl5pPr>
              <a:defRPr sz="1200"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stat</a:t>
            </a:r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2AF7C0E2-02D5-DA44-A854-927EA5D32D23}"/>
              </a:ext>
            </a:extLst>
          </p:cNvPr>
          <p:cNvSpPr txBox="1">
            <a:spLocks/>
          </p:cNvSpPr>
          <p:nvPr/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DB72C4-25B4-A04F-80B2-89C9E7998A3D}" type="slidenum">
              <a:rPr lang="en-GB" smtClean="0">
                <a:solidFill>
                  <a:schemeClr val="accent5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8785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adia - Gree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85D57A-B0FE-9B43-AD0A-D8A8FC7BC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34666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B2B2B2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B9F079-1F37-9044-9A19-979D1641B9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1273904"/>
            <a:ext cx="10101648" cy="198205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A1B1694-D10D-5C40-B8F8-8A4585B458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6352" y="3429000"/>
            <a:ext cx="10101648" cy="5992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accent5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subtext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735A65-4CC5-83F0-8E63-99766DAAA2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4508" y="263649"/>
            <a:ext cx="1112301" cy="5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014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adia - Title Slide -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1273904"/>
            <a:ext cx="10466083" cy="198205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636D8-DDED-B349-AC18-9F879DAD00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6352" y="3429000"/>
            <a:ext cx="10466083" cy="5992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rgbClr val="666666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subtext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69835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10907C69-6C1A-CA49-A678-5778847752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  <a:lvl2pPr algn="r"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 algn="r"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 algn="r"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 algn="r"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fld id="{05DB72C4-25B4-A04F-80B2-89C9E7998A3D}" type="slidenum">
              <a:rPr lang="en-GB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679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adia - Title Slide -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0AF0E70-5027-0D46-9CB1-D911A3F0A5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C61FA0-ABB3-2048-A042-54EA0411D1D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584096"/>
            <a:ext cx="12192000" cy="1409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1273904"/>
            <a:ext cx="5060725" cy="198205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636D8-DDED-B349-AC18-9F879DAD00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6352" y="3429000"/>
            <a:ext cx="5060725" cy="5992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rgbClr val="666666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subtext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69835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10907C69-6C1A-CA49-A678-5778847752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  <a:lvl2pPr algn="r"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 algn="r"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 algn="r"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 algn="r"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fld id="{05DB72C4-25B4-A04F-80B2-89C9E7998A3D}" type="slidenum">
              <a:rPr lang="en-GB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198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719A8-A6FB-3B46-B744-98383E3C7D2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6738" y="1042988"/>
            <a:ext cx="11215687" cy="40588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488712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adia - 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1273904"/>
            <a:ext cx="10101648" cy="198205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636D8-DDED-B349-AC18-9F879DAD00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6352" y="3429000"/>
            <a:ext cx="10101648" cy="5992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28590"/>
            <a:ext cx="3693258" cy="41018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B2B2B2"/>
                </a:solidFill>
                <a:latin typeface="+mn-lt"/>
              </a:defRPr>
            </a:lvl1pPr>
            <a:lvl2pPr>
              <a:defRPr sz="1200">
                <a:solidFill>
                  <a:srgbClr val="B2B2B2"/>
                </a:solidFill>
                <a:latin typeface="Sofia Pro" pitchFamily="2" charset="0"/>
              </a:defRPr>
            </a:lvl2pPr>
            <a:lvl3pPr>
              <a:defRPr sz="1100">
                <a:solidFill>
                  <a:srgbClr val="B2B2B2"/>
                </a:solidFill>
                <a:latin typeface="Sofia Pro" pitchFamily="2" charset="0"/>
              </a:defRPr>
            </a:lvl3pPr>
            <a:lvl4pPr>
              <a:defRPr sz="1050">
                <a:solidFill>
                  <a:srgbClr val="B2B2B2"/>
                </a:solidFill>
                <a:latin typeface="Sofia Pro" pitchFamily="2" charset="0"/>
              </a:defRPr>
            </a:lvl4pPr>
            <a:lvl5pPr>
              <a:defRPr sz="1050">
                <a:solidFill>
                  <a:srgbClr val="B2B2B2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73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adia - Default White">
    <p:bg>
      <p:bgPr>
        <a:blipFill dpi="0" rotWithShape="1">
          <a:blip r:embed="rId2" cstate="email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37896"/>
            <a:ext cx="9222417" cy="631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35968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A7C1BD-16C4-014E-9D82-7E6FD3D8230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6738" y="1042988"/>
            <a:ext cx="11215687" cy="405889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856C"/>
              </a:buClr>
              <a:buFont typeface="Wingdings" pitchFamily="2" charset="2"/>
              <a:buChar char="§"/>
              <a:defRPr sz="2000" b="0" i="0">
                <a:solidFill>
                  <a:srgbClr val="666666"/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Wingdings" pitchFamily="2" charset="2"/>
              <a:buChar char="§"/>
              <a:defRPr sz="1800"/>
            </a:lvl2pPr>
            <a:lvl3pPr marL="1200150" indent="-285750">
              <a:buClr>
                <a:schemeClr val="accent5"/>
              </a:buClr>
              <a:buFont typeface="Wingdings" pitchFamily="2" charset="2"/>
              <a:buChar char="§"/>
              <a:defRPr sz="1400"/>
            </a:lvl3pPr>
            <a:lvl4pPr marL="1657350" indent="-285750">
              <a:buClr>
                <a:schemeClr val="accent5"/>
              </a:buClr>
              <a:buFont typeface="Wingdings" pitchFamily="2" charset="2"/>
              <a:buChar char="§"/>
              <a:defRPr sz="1400"/>
            </a:lvl4pPr>
            <a:lvl5pPr marL="2114550" indent="-285750">
              <a:buClr>
                <a:schemeClr val="accent5"/>
              </a:buClr>
              <a:buFont typeface="Wingdings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76ED95-C47A-2A44-B4FF-E1469AD42BAC}"/>
              </a:ext>
            </a:extLst>
          </p:cNvPr>
          <p:cNvSpPr/>
          <p:nvPr/>
        </p:nvSpPr>
        <p:spPr>
          <a:xfrm>
            <a:off x="0" y="691662"/>
            <a:ext cx="1547447" cy="45719"/>
          </a:xfrm>
          <a:prstGeom prst="rect">
            <a:avLst/>
          </a:prstGeom>
          <a:solidFill>
            <a:srgbClr val="008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733AD1-BE64-0947-8788-CFEE924657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5254" y="332570"/>
            <a:ext cx="1020224" cy="247617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C5A0C032-8D90-DA44-9616-8D38D8BD88CF}"/>
              </a:ext>
            </a:extLst>
          </p:cNvPr>
          <p:cNvSpPr txBox="1">
            <a:spLocks/>
          </p:cNvSpPr>
          <p:nvPr/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DB72C4-25B4-A04F-80B2-89C9E7998A3D}" type="slidenum">
              <a:rPr lang="en-GB" smtClean="0">
                <a:solidFill>
                  <a:schemeClr val="accent5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0416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adia - White - Image right - inline">
    <p:bg>
      <p:bgPr>
        <a:blipFill dpi="0" rotWithShape="1">
          <a:blip r:embed="rId2" cstate="email">
            <a:alphaModFix amt="19836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49185"/>
            <a:ext cx="9222417" cy="631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76ED95-C47A-2A44-B4FF-E1469AD42BAC}"/>
              </a:ext>
            </a:extLst>
          </p:cNvPr>
          <p:cNvSpPr/>
          <p:nvPr/>
        </p:nvSpPr>
        <p:spPr>
          <a:xfrm>
            <a:off x="0" y="691662"/>
            <a:ext cx="1547447" cy="45719"/>
          </a:xfrm>
          <a:prstGeom prst="rect">
            <a:avLst/>
          </a:prstGeom>
          <a:solidFill>
            <a:srgbClr val="008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733AD1-BE64-0947-8788-CFEE924657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5254" y="332570"/>
            <a:ext cx="1020224" cy="247617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142033-0AF1-2B4F-BDE3-D784303102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4503" y="1042988"/>
            <a:ext cx="6530975" cy="45849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25A07F4-8001-4643-9640-22BCC5D97D3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6738" y="1042988"/>
            <a:ext cx="4452523" cy="4584944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856C"/>
              </a:buClr>
              <a:buFont typeface="Wingdings" pitchFamily="2" charset="2"/>
              <a:buChar char="§"/>
              <a:defRPr sz="2000" b="0" i="0">
                <a:solidFill>
                  <a:srgbClr val="666666"/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Wingdings" pitchFamily="2" charset="2"/>
              <a:buChar char="§"/>
              <a:defRPr sz="1800"/>
            </a:lvl2pPr>
            <a:lvl3pPr marL="1200150" indent="-285750">
              <a:buClr>
                <a:schemeClr val="accent5"/>
              </a:buClr>
              <a:buFont typeface="Wingdings" pitchFamily="2" charset="2"/>
              <a:buChar char="§"/>
              <a:defRPr sz="1600"/>
            </a:lvl3pPr>
            <a:lvl4pPr marL="1657350" indent="-285750">
              <a:buClr>
                <a:schemeClr val="accent5"/>
              </a:buClr>
              <a:buFont typeface="Wingdings" pitchFamily="2" charset="2"/>
              <a:buChar char="§"/>
              <a:defRPr sz="1400"/>
            </a:lvl4pPr>
            <a:lvl5pPr marL="2114550" indent="-285750">
              <a:buClr>
                <a:schemeClr val="accent5"/>
              </a:buClr>
              <a:buFont typeface="Wingdings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1797221-B778-E645-AB2F-9B772D154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35968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775529E7-E954-C442-9AFB-B0504714328A}"/>
              </a:ext>
            </a:extLst>
          </p:cNvPr>
          <p:cNvSpPr txBox="1">
            <a:spLocks/>
          </p:cNvSpPr>
          <p:nvPr/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DB72C4-25B4-A04F-80B2-89C9E7998A3D}" type="slidenum">
              <a:rPr lang="en-GB" smtClean="0">
                <a:solidFill>
                  <a:schemeClr val="accent5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779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cadia - White - Image right - Full">
    <p:bg>
      <p:bgPr>
        <a:blipFill dpi="0" rotWithShape="1">
          <a:blip r:embed="rId2" cstate="email">
            <a:alphaModFix amt="19699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142033-0AF1-2B4F-BDE3-D784303102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44209" y="0"/>
            <a:ext cx="6347791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37896"/>
            <a:ext cx="4961335" cy="631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35968"/>
            <a:ext cx="3693258" cy="31640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bg1"/>
                </a:solidFill>
                <a:latin typeface="Sofia Pro" pitchFamily="2" charset="0"/>
              </a:defRPr>
            </a:lvl2pPr>
            <a:lvl3pPr>
              <a:defRPr sz="1100">
                <a:solidFill>
                  <a:schemeClr val="bg1"/>
                </a:solidFill>
                <a:latin typeface="Sofia Pro" pitchFamily="2" charset="0"/>
              </a:defRPr>
            </a:lvl3pPr>
            <a:lvl4pPr>
              <a:defRPr sz="1050">
                <a:solidFill>
                  <a:schemeClr val="bg1"/>
                </a:solidFill>
                <a:latin typeface="Sofia Pro" pitchFamily="2" charset="0"/>
              </a:defRPr>
            </a:lvl4pPr>
            <a:lvl5pPr>
              <a:defRPr sz="1050">
                <a:solidFill>
                  <a:schemeClr val="bg1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section title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76ED95-C47A-2A44-B4FF-E1469AD42BAC}"/>
              </a:ext>
            </a:extLst>
          </p:cNvPr>
          <p:cNvSpPr/>
          <p:nvPr/>
        </p:nvSpPr>
        <p:spPr>
          <a:xfrm>
            <a:off x="0" y="691662"/>
            <a:ext cx="1547447" cy="45719"/>
          </a:xfrm>
          <a:prstGeom prst="rect">
            <a:avLst/>
          </a:prstGeom>
          <a:solidFill>
            <a:srgbClr val="008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733AD1-BE64-0947-8788-CFEE924657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5254" y="332570"/>
            <a:ext cx="1020224" cy="247617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39D93B3-0338-D44A-AE42-AA03F1A695E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6738" y="1042988"/>
            <a:ext cx="4960949" cy="4204873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856C"/>
              </a:buClr>
              <a:buFont typeface="Wingdings" pitchFamily="2" charset="2"/>
              <a:buChar char="§"/>
              <a:defRPr sz="2000" b="0" i="0">
                <a:solidFill>
                  <a:srgbClr val="666666"/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Wingdings" pitchFamily="2" charset="2"/>
              <a:buChar char="§"/>
              <a:defRPr sz="1800"/>
            </a:lvl2pPr>
            <a:lvl3pPr marL="1200150" indent="-285750">
              <a:buClr>
                <a:schemeClr val="accent5"/>
              </a:buClr>
              <a:buFont typeface="Wingdings" pitchFamily="2" charset="2"/>
              <a:buChar char="§"/>
              <a:defRPr sz="1600"/>
            </a:lvl3pPr>
            <a:lvl4pPr marL="1657350" indent="-285750">
              <a:buClr>
                <a:schemeClr val="accent5"/>
              </a:buClr>
              <a:buFont typeface="Wingdings" pitchFamily="2" charset="2"/>
              <a:buChar char="§"/>
              <a:defRPr sz="1400"/>
            </a:lvl4pPr>
            <a:lvl5pPr marL="2114550" indent="-285750">
              <a:buClr>
                <a:schemeClr val="accent5"/>
              </a:buClr>
              <a:buFont typeface="Wingdings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B1ADEE32-6600-2545-B6E3-C009E634BBF3}"/>
              </a:ext>
            </a:extLst>
          </p:cNvPr>
          <p:cNvSpPr txBox="1">
            <a:spLocks/>
          </p:cNvSpPr>
          <p:nvPr/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DB72C4-25B4-A04F-80B2-89C9E7998A3D}" type="slidenum">
              <a:rPr lang="en-GB" smtClean="0">
                <a:solidFill>
                  <a:schemeClr val="accent5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2983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adia - 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ACC6-7754-904D-82BE-61170104B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52" y="1273904"/>
            <a:ext cx="10101648" cy="198205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636D8-DDED-B349-AC18-9F879DAD00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6352" y="3429000"/>
            <a:ext cx="10101648" cy="5992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  <a:endParaRPr lang="en-US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D723DB6-5E78-3A4E-8293-32EA04AC90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22" y="374084"/>
            <a:ext cx="1845275" cy="50360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8DEB26-E458-7A45-9187-6D0B1D5C62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6428590"/>
            <a:ext cx="3693258" cy="41018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B2B2B2"/>
                </a:solidFill>
                <a:latin typeface="+mn-lt"/>
              </a:defRPr>
            </a:lvl1pPr>
            <a:lvl2pPr>
              <a:defRPr sz="1200">
                <a:solidFill>
                  <a:srgbClr val="B2B2B2"/>
                </a:solidFill>
                <a:latin typeface="Sofia Pro" pitchFamily="2" charset="0"/>
              </a:defRPr>
            </a:lvl2pPr>
            <a:lvl3pPr>
              <a:defRPr sz="1100">
                <a:solidFill>
                  <a:srgbClr val="B2B2B2"/>
                </a:solidFill>
                <a:latin typeface="Sofia Pro" pitchFamily="2" charset="0"/>
              </a:defRPr>
            </a:lvl3pPr>
            <a:lvl4pPr>
              <a:defRPr sz="1050">
                <a:solidFill>
                  <a:srgbClr val="B2B2B2"/>
                </a:solidFill>
                <a:latin typeface="Sofia Pro" pitchFamily="2" charset="0"/>
              </a:defRPr>
            </a:lvl4pPr>
            <a:lvl5pPr>
              <a:defRPr sz="1050">
                <a:solidFill>
                  <a:srgbClr val="B2B2B2"/>
                </a:solidFill>
                <a:latin typeface="Sofia Pro" pitchFamily="2" charset="0"/>
              </a:defRPr>
            </a:lvl5pPr>
          </a:lstStyle>
          <a:p>
            <a:pPr lvl="0"/>
            <a:r>
              <a:rPr lang="en-GB"/>
              <a:t>Click to add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6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6C7E8-9336-CC31-E0EA-261250214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73689-A963-F9AC-45B3-F18581ADA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56D60-297B-C316-1369-D4946E7F0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FAC9-CA30-4484-BCBB-E49F8601BD17}" type="datetimeFigureOut">
              <a:rPr lang="en-GB" smtClean="0"/>
              <a:t>04/05/2024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8C22F-2B7C-8FBB-03F4-564A66F5B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E3F5B-83CC-414A-1272-774E2D1D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3ED8-8CF2-4A8C-A3ED-349B914CF05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095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8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9" Type="http://schemas.openxmlformats.org/officeDocument/2006/relationships/image" Target="../media/image8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9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0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8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3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64BE034-E1E0-3442-A768-9F7398665962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22" y="374084"/>
            <a:ext cx="1845275" cy="50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74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ofia Pro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3FAA6027-2A97-2A4C-A6AE-80BBA063D19F}"/>
              </a:ext>
            </a:extLst>
          </p:cNvPr>
          <p:cNvSpPr txBox="1">
            <a:spLocks/>
          </p:cNvSpPr>
          <p:nvPr/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595473-73EE-7E4A-B58E-FB04D075251F}" type="slidenum">
              <a:rPr lang="en-GB" smtClean="0">
                <a:latin typeface="+mj-lt"/>
              </a:rPr>
              <a:t>‹#›</a:t>
            </a:fld>
            <a:endParaRPr lang="en-US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E89300-52F9-5AEC-A2ED-5BA5124B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4508" y="263649"/>
            <a:ext cx="1112301" cy="5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96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ofia Pro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15D6C-0BE2-FB48-AE00-32D4577C3EC9}"/>
              </a:ext>
            </a:extLst>
          </p:cNvPr>
          <p:cNvSpPr/>
          <p:nvPr/>
        </p:nvSpPr>
        <p:spPr>
          <a:xfrm>
            <a:off x="0" y="691662"/>
            <a:ext cx="1547447" cy="45719"/>
          </a:xfrm>
          <a:prstGeom prst="rect">
            <a:avLst/>
          </a:prstGeom>
          <a:solidFill>
            <a:srgbClr val="008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345E5EF3-9A14-C54A-8810-66FDF4499E51}"/>
              </a:ext>
            </a:extLst>
          </p:cNvPr>
          <p:cNvSpPr txBox="1">
            <a:spLocks/>
          </p:cNvSpPr>
          <p:nvPr/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F80B18-9D35-8448-B350-11E472B6AA59}" type="slidenum">
              <a:rPr lang="en-GB" smtClean="0">
                <a:solidFill>
                  <a:schemeClr val="bg1"/>
                </a:solidFill>
                <a:latin typeface="+mj-lt"/>
              </a:rPr>
              <a:t>‹#›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307DD-0479-55E4-32BD-3CEE95892F5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0821791" y="200586"/>
            <a:ext cx="1112301" cy="5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55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ofia Pro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15D6C-0BE2-FB48-AE00-32D4577C3EC9}"/>
              </a:ext>
            </a:extLst>
          </p:cNvPr>
          <p:cNvSpPr/>
          <p:nvPr/>
        </p:nvSpPr>
        <p:spPr>
          <a:xfrm>
            <a:off x="0" y="691662"/>
            <a:ext cx="154744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F82EDDE-C099-324E-B3A0-F204ADFA4C21}"/>
              </a:ext>
            </a:extLst>
          </p:cNvPr>
          <p:cNvSpPr txBox="1">
            <a:spLocks/>
          </p:cNvSpPr>
          <p:nvPr/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1E4229-2140-D54E-8623-83A71C147400}" type="slidenum">
              <a:rPr lang="en-GB" smtClean="0">
                <a:solidFill>
                  <a:srgbClr val="00856C"/>
                </a:solidFill>
                <a:latin typeface="+mj-lt"/>
              </a:rPr>
              <a:t>‹#›</a:t>
            </a:fld>
            <a:endParaRPr lang="en-US">
              <a:solidFill>
                <a:srgbClr val="00856C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BFFFA-B2AF-12F9-0B28-41BE3D69AA4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678508" y="222617"/>
            <a:ext cx="1114096" cy="51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5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ofia Pro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0B28CE0F-582A-B345-AFAC-1F8A30668B2D}"/>
              </a:ext>
            </a:extLst>
          </p:cNvPr>
          <p:cNvSpPr txBox="1">
            <a:spLocks/>
          </p:cNvSpPr>
          <p:nvPr/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515AE3-2555-9C41-9398-A854D10F353C}" type="slidenum">
              <a:rPr lang="en-GB" smtClean="0">
                <a:solidFill>
                  <a:srgbClr val="00856C"/>
                </a:solidFill>
                <a:latin typeface="+mj-lt"/>
              </a:rPr>
              <a:t>‹#›</a:t>
            </a:fld>
            <a:endParaRPr lang="en-US">
              <a:solidFill>
                <a:srgbClr val="00856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617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ofia Pro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0B28CE0F-582A-B345-AFAC-1F8A30668B2D}"/>
              </a:ext>
            </a:extLst>
          </p:cNvPr>
          <p:cNvSpPr txBox="1">
            <a:spLocks/>
          </p:cNvSpPr>
          <p:nvPr/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515AE3-2555-9C41-9398-A854D10F353C}" type="slidenum">
              <a:rPr lang="en-GB" smtClean="0">
                <a:solidFill>
                  <a:srgbClr val="00856C"/>
                </a:solidFill>
                <a:latin typeface="+mj-lt"/>
              </a:rPr>
              <a:t>‹#›</a:t>
            </a:fld>
            <a:endParaRPr lang="en-US">
              <a:solidFill>
                <a:srgbClr val="00856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598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ofia Pro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62F5D5-DB99-CF0A-5C6C-3CA7267684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4508" y="263649"/>
            <a:ext cx="1112301" cy="5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0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ofia Pro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24AA92-2F5C-2F47-9F6E-506EAE39BEAB}"/>
              </a:ext>
            </a:extLst>
          </p:cNvPr>
          <p:cNvSpPr/>
          <p:nvPr/>
        </p:nvSpPr>
        <p:spPr>
          <a:xfrm>
            <a:off x="0" y="691662"/>
            <a:ext cx="1547447" cy="45719"/>
          </a:xfrm>
          <a:prstGeom prst="rect">
            <a:avLst/>
          </a:prstGeom>
          <a:solidFill>
            <a:srgbClr val="008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F20D6A-4CA1-2CF8-F5F1-B3B1C53134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21791" y="200586"/>
            <a:ext cx="1112301" cy="5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7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ofia Pro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7570F84B-AA3F-6643-BCD5-BE31D442785F}"/>
              </a:ext>
            </a:extLst>
          </p:cNvPr>
          <p:cNvSpPr txBox="1">
            <a:spLocks/>
          </p:cNvSpPr>
          <p:nvPr/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48124E-8D71-DB49-92D8-C6C288E99151}" type="slidenum">
              <a:rPr lang="en-GB" smtClean="0">
                <a:latin typeface="+mj-lt"/>
              </a:rPr>
              <a:t>‹#›</a:t>
            </a:fld>
            <a:endParaRPr lang="en-US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0D413-6279-7FF6-6FE5-979029DE11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3337" y="273490"/>
            <a:ext cx="2165180" cy="10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0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ofia Pro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844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ofia Pro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7570F84B-AA3F-6643-BCD5-BE31D442785F}"/>
              </a:ext>
            </a:extLst>
          </p:cNvPr>
          <p:cNvSpPr txBox="1">
            <a:spLocks/>
          </p:cNvSpPr>
          <p:nvPr/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DB72C4-25B4-A04F-80B2-89C9E7998A3D}" type="slidenum">
              <a:rPr lang="en-GB" smtClean="0">
                <a:latin typeface="+mj-lt"/>
              </a:rPr>
              <a:pPr/>
              <a:t>‹#›</a:t>
            </a:fld>
            <a:endParaRPr lang="en-US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11BFBF-CB33-8B7A-0FB3-E62537C50C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3337" y="273490"/>
            <a:ext cx="2165180" cy="10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0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ofia Pro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7570F84B-AA3F-6643-BCD5-BE31D442785F}"/>
              </a:ext>
            </a:extLst>
          </p:cNvPr>
          <p:cNvSpPr txBox="1">
            <a:spLocks/>
          </p:cNvSpPr>
          <p:nvPr/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DB72C4-25B4-A04F-80B2-89C9E7998A3D}" type="slidenum">
              <a:rPr lang="en-GB" smtClean="0">
                <a:solidFill>
                  <a:srgbClr val="00856C"/>
                </a:solidFill>
                <a:latin typeface="+mj-lt"/>
              </a:rPr>
              <a:pPr/>
              <a:t>‹#›</a:t>
            </a:fld>
            <a:endParaRPr lang="en-US">
              <a:solidFill>
                <a:srgbClr val="00856C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E19533-5B72-D1E3-8851-A0C5690165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4771" y="316204"/>
            <a:ext cx="2236388" cy="103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6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ofia Pro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7570F84B-AA3F-6643-BCD5-BE31D442785F}"/>
              </a:ext>
            </a:extLst>
          </p:cNvPr>
          <p:cNvSpPr txBox="1">
            <a:spLocks/>
          </p:cNvSpPr>
          <p:nvPr/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DB72C4-25B4-A04F-80B2-89C9E7998A3D}" type="slidenum">
              <a:rPr lang="en-GB" smtClean="0">
                <a:solidFill>
                  <a:srgbClr val="00856C"/>
                </a:solidFill>
                <a:latin typeface="+mj-lt"/>
              </a:rPr>
              <a:pPr/>
              <a:t>‹#›</a:t>
            </a:fld>
            <a:endParaRPr lang="en-US">
              <a:solidFill>
                <a:srgbClr val="00856C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B0E904-0323-D0F9-6842-263789CC89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4771" y="316204"/>
            <a:ext cx="2236388" cy="103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0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ofia Pro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8FEB354-362A-E946-BBCA-C6DDF108E876}"/>
              </a:ext>
            </a:extLst>
          </p:cNvPr>
          <p:cNvSpPr txBox="1">
            <a:spLocks/>
          </p:cNvSpPr>
          <p:nvPr/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DB72C4-25B4-A04F-80B2-89C9E7998A3D}" type="slidenum">
              <a:rPr lang="en-GB" smtClean="0">
                <a:latin typeface="+mj-lt"/>
              </a:rPr>
              <a:pPr/>
              <a:t>‹#›</a:t>
            </a:fld>
            <a:endParaRPr lang="en-US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498C3C-0664-7309-18FC-A89CDC2580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26619" y="5634971"/>
            <a:ext cx="2236388" cy="103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3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ofia Pro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8FEB354-362A-E946-BBCA-C6DDF108E876}"/>
              </a:ext>
            </a:extLst>
          </p:cNvPr>
          <p:cNvSpPr txBox="1">
            <a:spLocks/>
          </p:cNvSpPr>
          <p:nvPr/>
        </p:nvSpPr>
        <p:spPr>
          <a:xfrm>
            <a:off x="8240834" y="6435968"/>
            <a:ext cx="3693258" cy="316401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DB72C4-25B4-A04F-80B2-89C9E7998A3D}" type="slidenum">
              <a:rPr lang="en-GB" smtClean="0">
                <a:solidFill>
                  <a:srgbClr val="00856C"/>
                </a:solidFill>
                <a:latin typeface="+mj-lt"/>
              </a:rPr>
              <a:pPr/>
              <a:t>‹#›</a:t>
            </a:fld>
            <a:endParaRPr lang="en-US">
              <a:solidFill>
                <a:srgbClr val="00856C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E49EE6-E154-6214-F526-EBF03634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26619" y="5634971"/>
            <a:ext cx="2236388" cy="103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90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ofia Pro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FE7C94-FF9F-B6BD-A8CF-A7750F35CB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87298" y="273489"/>
            <a:ext cx="2417404" cy="111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1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ofia Pro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B5611A-F7B5-92C1-A0C0-3AED94BBE9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68605" y="389776"/>
            <a:ext cx="2454789" cy="11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9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ofia Pro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3.png"/><Relationship Id="rId3" Type="http://schemas.openxmlformats.org/officeDocument/2006/relationships/image" Target="../media/image113.png"/><Relationship Id="rId7" Type="http://schemas.openxmlformats.org/officeDocument/2006/relationships/image" Target="../media/image133.png"/><Relationship Id="rId12" Type="http://schemas.openxmlformats.org/officeDocument/2006/relationships/image" Target="../media/image380.png"/><Relationship Id="rId2" Type="http://schemas.openxmlformats.org/officeDocument/2006/relationships/image" Target="../media/image351.png"/><Relationship Id="rId16" Type="http://schemas.openxmlformats.org/officeDocument/2006/relationships/image" Target="../media/image461.png"/><Relationship Id="rId1" Type="http://schemas.openxmlformats.org/officeDocument/2006/relationships/slideLayout" Target="../slideLayouts/slideLayout15.xml"/><Relationship Id="rId6" Type="http://schemas.openxmlformats.org/officeDocument/2006/relationships/chart" Target="../charts/chart2.xml"/><Relationship Id="rId11" Type="http://schemas.openxmlformats.org/officeDocument/2006/relationships/image" Target="../media/image371.png"/><Relationship Id="rId5" Type="http://schemas.openxmlformats.org/officeDocument/2006/relationships/chart" Target="../charts/chart2.xml"/><Relationship Id="rId15" Type="http://schemas.openxmlformats.org/officeDocument/2006/relationships/image" Target="../media/image411.png"/><Relationship Id="rId10" Type="http://schemas.openxmlformats.org/officeDocument/2006/relationships/image" Target="../media/image361.png"/><Relationship Id="rId4" Type="http://schemas.openxmlformats.org/officeDocument/2006/relationships/image" Target="../media/image122.png"/><Relationship Id="rId9" Type="http://schemas.openxmlformats.org/officeDocument/2006/relationships/image" Target="../media/image152.png"/><Relationship Id="rId14" Type="http://schemas.openxmlformats.org/officeDocument/2006/relationships/image" Target="../media/image40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85.png"/><Relationship Id="rId21" Type="http://schemas.openxmlformats.org/officeDocument/2006/relationships/image" Target="../media/image69.png"/><Relationship Id="rId34" Type="http://schemas.openxmlformats.org/officeDocument/2006/relationships/chart" Target="../charts/chart3.xml"/><Relationship Id="rId42" Type="http://schemas.openxmlformats.org/officeDocument/2006/relationships/image" Target="../media/image88.png"/><Relationship Id="rId47" Type="http://schemas.openxmlformats.org/officeDocument/2006/relationships/image" Target="../media/image80.png"/><Relationship Id="rId50" Type="http://schemas.openxmlformats.org/officeDocument/2006/relationships/image" Target="../media/image93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9" Type="http://schemas.openxmlformats.org/officeDocument/2006/relationships/image" Target="../media/image77.png"/><Relationship Id="rId32" Type="http://schemas.openxmlformats.org/officeDocument/2006/relationships/image" Target="../media/image73.png"/><Relationship Id="rId37" Type="http://schemas.openxmlformats.org/officeDocument/2006/relationships/image" Target="../media/image83.png"/><Relationship Id="rId40" Type="http://schemas.openxmlformats.org/officeDocument/2006/relationships/image" Target="../media/image86.png"/><Relationship Id="rId45" Type="http://schemas.openxmlformats.org/officeDocument/2006/relationships/image" Target="../media/image91.png"/><Relationship Id="rId11" Type="http://schemas.openxmlformats.org/officeDocument/2006/relationships/image" Target="../media/image59.png"/><Relationship Id="rId53" Type="http://schemas.openxmlformats.org/officeDocument/2006/relationships/image" Target="../media/image78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36" Type="http://schemas.openxmlformats.org/officeDocument/2006/relationships/image" Target="../media/image82.png"/><Relationship Id="rId49" Type="http://schemas.openxmlformats.org/officeDocument/2006/relationships/image" Target="../media/image92.png"/><Relationship Id="rId5" Type="http://schemas.openxmlformats.org/officeDocument/2006/relationships/image" Target="../media/image53.png"/><Relationship Id="rId19" Type="http://schemas.openxmlformats.org/officeDocument/2006/relationships/image" Target="../media/image67.png"/><Relationship Id="rId31" Type="http://schemas.openxmlformats.org/officeDocument/2006/relationships/image" Target="../media/image72.png"/><Relationship Id="rId44" Type="http://schemas.openxmlformats.org/officeDocument/2006/relationships/image" Target="../media/image90.png"/><Relationship Id="rId52" Type="http://schemas.openxmlformats.org/officeDocument/2006/relationships/image" Target="../media/image96.png"/><Relationship Id="rId10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51.png"/><Relationship Id="rId35" Type="http://schemas.openxmlformats.org/officeDocument/2006/relationships/image" Target="../media/image81.png"/><Relationship Id="rId43" Type="http://schemas.openxmlformats.org/officeDocument/2006/relationships/image" Target="../media/image89.png"/><Relationship Id="rId48" Type="http://schemas.openxmlformats.org/officeDocument/2006/relationships/image" Target="../media/image94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51" Type="http://schemas.openxmlformats.org/officeDocument/2006/relationships/image" Target="../media/image95.png"/><Relationship Id="rId8" Type="http://schemas.openxmlformats.org/officeDocument/2006/relationships/image" Target="../media/image56.png"/><Relationship Id="rId3" Type="http://schemas.openxmlformats.org/officeDocument/2006/relationships/image" Target="../media/image510.png"/><Relationship Id="rId17" Type="http://schemas.openxmlformats.org/officeDocument/2006/relationships/image" Target="../media/image65.png"/><Relationship Id="rId33" Type="http://schemas.openxmlformats.org/officeDocument/2006/relationships/chart" Target="../charts/chart3.xml"/><Relationship Id="rId38" Type="http://schemas.openxmlformats.org/officeDocument/2006/relationships/image" Target="../media/image84.png"/><Relationship Id="rId46" Type="http://schemas.openxmlformats.org/officeDocument/2006/relationships/image" Target="../media/image79.png"/><Relationship Id="rId12" Type="http://schemas.openxmlformats.org/officeDocument/2006/relationships/image" Target="../media/image60.png"/><Relationship Id="rId20" Type="http://schemas.openxmlformats.org/officeDocument/2006/relationships/image" Target="../media/image68.png"/><Relationship Id="rId41" Type="http://schemas.openxmlformats.org/officeDocument/2006/relationships/image" Target="../media/image87.png"/><Relationship Id="rId54" Type="http://schemas.openxmlformats.org/officeDocument/2006/relationships/image" Target="../media/image9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2.png"/><Relationship Id="rId18" Type="http://schemas.openxmlformats.org/officeDocument/2006/relationships/image" Target="../media/image133.png"/><Relationship Id="rId26" Type="http://schemas.openxmlformats.org/officeDocument/2006/relationships/chart" Target="../charts/chart5.xml"/><Relationship Id="rId3" Type="http://schemas.openxmlformats.org/officeDocument/2006/relationships/image" Target="../media/image472.png"/><Relationship Id="rId21" Type="http://schemas.openxmlformats.org/officeDocument/2006/relationships/image" Target="../media/image522.png"/><Relationship Id="rId34" Type="http://schemas.openxmlformats.org/officeDocument/2006/relationships/image" Target="../media/image581.png"/><Relationship Id="rId7" Type="http://schemas.openxmlformats.org/officeDocument/2006/relationships/image" Target="../media/image493.png"/><Relationship Id="rId12" Type="http://schemas.openxmlformats.org/officeDocument/2006/relationships/image" Target="../media/image122.png"/><Relationship Id="rId17" Type="http://schemas.openxmlformats.org/officeDocument/2006/relationships/chart" Target="../charts/chart4.xml"/><Relationship Id="rId25" Type="http://schemas.openxmlformats.org/officeDocument/2006/relationships/chart" Target="../charts/chart5.xml"/><Relationship Id="rId33" Type="http://schemas.openxmlformats.org/officeDocument/2006/relationships/image" Target="../media/image571.png"/><Relationship Id="rId2" Type="http://schemas.openxmlformats.org/officeDocument/2006/relationships/image" Target="../media/image162.png"/><Relationship Id="rId16" Type="http://schemas.openxmlformats.org/officeDocument/2006/relationships/chart" Target="../charts/chart4.xml"/><Relationship Id="rId20" Type="http://schemas.openxmlformats.org/officeDocument/2006/relationships/image" Target="../media/image512.png"/><Relationship Id="rId29" Type="http://schemas.openxmlformats.org/officeDocument/2006/relationships/image" Target="../media/image53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2.png"/><Relationship Id="rId11" Type="http://schemas.openxmlformats.org/officeDocument/2006/relationships/image" Target="../media/image252.png"/><Relationship Id="rId24" Type="http://schemas.openxmlformats.org/officeDocument/2006/relationships/image" Target="../media/image31.png"/><Relationship Id="rId32" Type="http://schemas.openxmlformats.org/officeDocument/2006/relationships/image" Target="../media/image561.png"/><Relationship Id="rId5" Type="http://schemas.openxmlformats.org/officeDocument/2006/relationships/image" Target="../media/image192.png"/><Relationship Id="rId15" Type="http://schemas.openxmlformats.org/officeDocument/2006/relationships/image" Target="../media/image282.png"/><Relationship Id="rId23" Type="http://schemas.openxmlformats.org/officeDocument/2006/relationships/image" Target="../media/image302.png"/><Relationship Id="rId28" Type="http://schemas.openxmlformats.org/officeDocument/2006/relationships/image" Target="../media/image330.png"/><Relationship Id="rId10" Type="http://schemas.openxmlformats.org/officeDocument/2006/relationships/image" Target="../media/image242.png"/><Relationship Id="rId19" Type="http://schemas.openxmlformats.org/officeDocument/2006/relationships/image" Target="../media/image29.png"/><Relationship Id="rId31" Type="http://schemas.openxmlformats.org/officeDocument/2006/relationships/image" Target="../media/image551.png"/><Relationship Id="rId4" Type="http://schemas.openxmlformats.org/officeDocument/2006/relationships/image" Target="../media/image483.png"/><Relationship Id="rId9" Type="http://schemas.openxmlformats.org/officeDocument/2006/relationships/image" Target="../media/image232.png"/><Relationship Id="rId14" Type="http://schemas.openxmlformats.org/officeDocument/2006/relationships/image" Target="../media/image27.png"/><Relationship Id="rId22" Type="http://schemas.openxmlformats.org/officeDocument/2006/relationships/image" Target="../media/image113.png"/><Relationship Id="rId27" Type="http://schemas.openxmlformats.org/officeDocument/2006/relationships/image" Target="../media/image321.png"/><Relationship Id="rId30" Type="http://schemas.openxmlformats.org/officeDocument/2006/relationships/image" Target="../media/image541.png"/><Relationship Id="rId8" Type="http://schemas.openxmlformats.org/officeDocument/2006/relationships/image" Target="../media/image50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8.png"/><Relationship Id="rId18" Type="http://schemas.openxmlformats.org/officeDocument/2006/relationships/image" Target="../media/image124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3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1.png"/><Relationship Id="rId11" Type="http://schemas.openxmlformats.org/officeDocument/2006/relationships/image" Target="../media/image101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6.png"/><Relationship Id="rId19" Type="http://schemas.openxmlformats.org/officeDocument/2006/relationships/image" Target="../media/image98.png"/><Relationship Id="rId4" Type="http://schemas.openxmlformats.org/officeDocument/2006/relationships/image" Target="../media/image99.png"/><Relationship Id="rId9" Type="http://schemas.openxmlformats.org/officeDocument/2006/relationships/image" Target="../media/image115.png"/><Relationship Id="rId14" Type="http://schemas.openxmlformats.org/officeDocument/2006/relationships/image" Target="../media/image1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13" Type="http://schemas.openxmlformats.org/officeDocument/2006/relationships/image" Target="../media/image1260.png"/><Relationship Id="rId3" Type="http://schemas.openxmlformats.org/officeDocument/2006/relationships/image" Target="../media/image125.png"/><Relationship Id="rId12" Type="http://schemas.openxmlformats.org/officeDocument/2006/relationships/image" Target="../media/image109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.xml"/><Relationship Id="rId11" Type="http://schemas.openxmlformats.org/officeDocument/2006/relationships/image" Target="../media/image1270.png"/><Relationship Id="rId15" Type="http://schemas.openxmlformats.org/officeDocument/2006/relationships/image" Target="../media/image129.png"/><Relationship Id="rId4" Type="http://schemas.openxmlformats.org/officeDocument/2006/relationships/image" Target="../media/image126.png"/><Relationship Id="rId9" Type="http://schemas.openxmlformats.org/officeDocument/2006/relationships/image" Target="../media/image127.png"/><Relationship Id="rId14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2.png"/><Relationship Id="rId5" Type="http://schemas.openxmlformats.org/officeDocument/2006/relationships/image" Target="../media/image1290.png"/><Relationship Id="rId4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26" Type="http://schemas.openxmlformats.org/officeDocument/2006/relationships/image" Target="../media/image34.png"/><Relationship Id="rId21" Type="http://schemas.openxmlformats.org/officeDocument/2006/relationships/image" Target="../media/image155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5" Type="http://schemas.openxmlformats.org/officeDocument/2006/relationships/image" Target="../media/image158.png"/><Relationship Id="rId2" Type="http://schemas.openxmlformats.org/officeDocument/2006/relationships/image" Target="../media/image136.png"/><Relationship Id="rId16" Type="http://schemas.openxmlformats.org/officeDocument/2006/relationships/image" Target="../media/image149.png"/><Relationship Id="rId20" Type="http://schemas.openxmlformats.org/officeDocument/2006/relationships/image" Target="../media/image154.png"/><Relationship Id="rId29" Type="http://schemas.openxmlformats.org/officeDocument/2006/relationships/image" Target="../media/image15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24" Type="http://schemas.openxmlformats.org/officeDocument/2006/relationships/image" Target="../media/image157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23" Type="http://schemas.openxmlformats.org/officeDocument/2006/relationships/image" Target="../media/image1340.png"/><Relationship Id="rId28" Type="http://schemas.openxmlformats.org/officeDocument/2006/relationships/image" Target="../media/image137.png"/><Relationship Id="rId10" Type="http://schemas.openxmlformats.org/officeDocument/2006/relationships/image" Target="../media/image143.png"/><Relationship Id="rId19" Type="http://schemas.openxmlformats.org/officeDocument/2006/relationships/image" Target="../media/image153.png"/><Relationship Id="rId31" Type="http://schemas.openxmlformats.org/officeDocument/2006/relationships/image" Target="../media/image161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Relationship Id="rId22" Type="http://schemas.openxmlformats.org/officeDocument/2006/relationships/image" Target="../media/image156.png"/><Relationship Id="rId27" Type="http://schemas.openxmlformats.org/officeDocument/2006/relationships/image" Target="../media/image35.svg"/><Relationship Id="rId30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4.png"/><Relationship Id="rId7" Type="http://schemas.openxmlformats.org/officeDocument/2006/relationships/image" Target="../media/image165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40.png"/><Relationship Id="rId5" Type="http://schemas.openxmlformats.org/officeDocument/2006/relationships/image" Target="../media/image1630.png"/><Relationship Id="rId10" Type="http://schemas.openxmlformats.org/officeDocument/2006/relationships/image" Target="../media/image168.png"/><Relationship Id="rId4" Type="http://schemas.openxmlformats.org/officeDocument/2006/relationships/image" Target="../media/image1610.png"/><Relationship Id="rId9" Type="http://schemas.openxmlformats.org/officeDocument/2006/relationships/image" Target="../media/image1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0.png"/><Relationship Id="rId3" Type="http://schemas.openxmlformats.org/officeDocument/2006/relationships/image" Target="../media/image1700.png"/><Relationship Id="rId7" Type="http://schemas.openxmlformats.org/officeDocument/2006/relationships/image" Target="../media/image1720.png"/><Relationship Id="rId12" Type="http://schemas.openxmlformats.org/officeDocument/2006/relationships/image" Target="../media/image17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0.png"/><Relationship Id="rId11" Type="http://schemas.openxmlformats.org/officeDocument/2006/relationships/image" Target="../media/image175.png"/><Relationship Id="rId10" Type="http://schemas.openxmlformats.org/officeDocument/2006/relationships/image" Target="../media/image174.png"/><Relationship Id="rId4" Type="http://schemas.openxmlformats.org/officeDocument/2006/relationships/image" Target="../media/image1710.png"/><Relationship Id="rId9" Type="http://schemas.openxmlformats.org/officeDocument/2006/relationships/image" Target="../media/image620.png"/></Relationships>
</file>

<file path=ppt/slides/_rels/slide2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60.png"/><Relationship Id="rId26" Type="http://schemas.openxmlformats.org/officeDocument/2006/relationships/image" Target="../media/image188.svg"/><Relationship Id="rId3" Type="http://schemas.openxmlformats.org/officeDocument/2006/relationships/image" Target="../media/image170.svg"/><Relationship Id="rId21" Type="http://schemas.openxmlformats.org/officeDocument/2006/relationships/image" Target="../media/image180.png"/><Relationship Id="rId34" Type="http://schemas.openxmlformats.org/officeDocument/2006/relationships/image" Target="../media/image195.svg"/><Relationship Id="rId7" Type="http://schemas.openxmlformats.org/officeDocument/2006/relationships/image" Target="../media/image182.png"/><Relationship Id="rId17" Type="http://schemas.openxmlformats.org/officeDocument/2006/relationships/image" Target="../media/image193.png"/><Relationship Id="rId25" Type="http://schemas.openxmlformats.org/officeDocument/2006/relationships/image" Target="../media/image187.png"/><Relationship Id="rId33" Type="http://schemas.openxmlformats.org/officeDocument/2006/relationships/image" Target="../media/image194.png"/><Relationship Id="rId2" Type="http://schemas.openxmlformats.org/officeDocument/2006/relationships/image" Target="../media/image169.png"/><Relationship Id="rId20" Type="http://schemas.openxmlformats.org/officeDocument/2006/relationships/image" Target="../media/image178.svg"/><Relationship Id="rId16" Type="http://schemas.openxmlformats.org/officeDocument/2006/relationships/image" Target="../media/image191.png"/><Relationship Id="rId29" Type="http://schemas.openxmlformats.org/officeDocument/2006/relationships/image" Target="../media/image5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9.png"/><Relationship Id="rId11" Type="http://schemas.openxmlformats.org/officeDocument/2006/relationships/image" Target="../media/image186.png"/><Relationship Id="rId24" Type="http://schemas.openxmlformats.org/officeDocument/2006/relationships/image" Target="../media/image184.svg"/><Relationship Id="rId32" Type="http://schemas.openxmlformats.org/officeDocument/2006/relationships/image" Target="../media/image203.png"/><Relationship Id="rId5" Type="http://schemas.openxmlformats.org/officeDocument/2006/relationships/image" Target="../media/image172.svg"/><Relationship Id="rId15" Type="http://schemas.openxmlformats.org/officeDocument/2006/relationships/image" Target="../media/image190.png"/><Relationship Id="rId23" Type="http://schemas.openxmlformats.org/officeDocument/2006/relationships/image" Target="../media/image183.png"/><Relationship Id="rId19" Type="http://schemas.openxmlformats.org/officeDocument/2006/relationships/image" Target="../media/image177.png"/><Relationship Id="rId10" Type="http://schemas.openxmlformats.org/officeDocument/2006/relationships/image" Target="../media/image185.png"/><Relationship Id="rId31" Type="http://schemas.openxmlformats.org/officeDocument/2006/relationships/image" Target="../media/image201.png"/><Relationship Id="rId4" Type="http://schemas.openxmlformats.org/officeDocument/2006/relationships/image" Target="../media/image171.png"/><Relationship Id="rId22" Type="http://schemas.openxmlformats.org/officeDocument/2006/relationships/image" Target="../media/image181.svg"/><Relationship Id="rId14" Type="http://schemas.openxmlformats.org/officeDocument/2006/relationships/image" Target="../media/image189.png"/><Relationship Id="rId30" Type="http://schemas.openxmlformats.org/officeDocument/2006/relationships/image" Target="../media/image200.png"/><Relationship Id="rId35" Type="http://schemas.openxmlformats.org/officeDocument/2006/relationships/image" Target="../media/image19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197.png"/><Relationship Id="rId18" Type="http://schemas.openxmlformats.org/officeDocument/2006/relationships/image" Target="../media/image206.png"/><Relationship Id="rId26" Type="http://schemas.openxmlformats.org/officeDocument/2006/relationships/image" Target="../media/image219.png"/><Relationship Id="rId3" Type="http://schemas.openxmlformats.org/officeDocument/2006/relationships/image" Target="../media/image770.png"/><Relationship Id="rId21" Type="http://schemas.openxmlformats.org/officeDocument/2006/relationships/image" Target="../media/image211.png"/><Relationship Id="rId12" Type="http://schemas.openxmlformats.org/officeDocument/2006/relationships/image" Target="../media/image1910.png"/><Relationship Id="rId17" Type="http://schemas.openxmlformats.org/officeDocument/2006/relationships/image" Target="../media/image205.png"/><Relationship Id="rId25" Type="http://schemas.openxmlformats.org/officeDocument/2006/relationships/image" Target="../media/image218.png"/><Relationship Id="rId2" Type="http://schemas.openxmlformats.org/officeDocument/2006/relationships/image" Target="../media/image760.png"/><Relationship Id="rId16" Type="http://schemas.openxmlformats.org/officeDocument/2006/relationships/image" Target="../media/image204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15.xml"/><Relationship Id="rId24" Type="http://schemas.openxmlformats.org/officeDocument/2006/relationships/image" Target="../media/image217.png"/><Relationship Id="rId15" Type="http://schemas.openxmlformats.org/officeDocument/2006/relationships/image" Target="../media/image199.png"/><Relationship Id="rId23" Type="http://schemas.openxmlformats.org/officeDocument/2006/relationships/image" Target="../media/image213.png"/><Relationship Id="rId10" Type="http://schemas.openxmlformats.org/officeDocument/2006/relationships/image" Target="../media/image210.png"/><Relationship Id="rId19" Type="http://schemas.openxmlformats.org/officeDocument/2006/relationships/image" Target="../media/image207.png"/><Relationship Id="rId14" Type="http://schemas.openxmlformats.org/officeDocument/2006/relationships/image" Target="../media/image198.png"/><Relationship Id="rId22" Type="http://schemas.openxmlformats.org/officeDocument/2006/relationships/image" Target="../media/image212.png"/><Relationship Id="rId27" Type="http://schemas.openxmlformats.org/officeDocument/2006/relationships/image" Target="../media/image2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5.png"/><Relationship Id="rId7" Type="http://schemas.openxmlformats.org/officeDocument/2006/relationships/image" Target="../media/image22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216.png"/><Relationship Id="rId9" Type="http://schemas.openxmlformats.org/officeDocument/2006/relationships/image" Target="../media/image2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diagramData" Target="../diagrams/data1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11" Type="http://schemas.openxmlformats.org/officeDocument/2006/relationships/image" Target="../media/image30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13" Type="http://schemas.openxmlformats.org/officeDocument/2006/relationships/image" Target="../media/image420.png"/><Relationship Id="rId3" Type="http://schemas.openxmlformats.org/officeDocument/2006/relationships/image" Target="../media/image331.png"/><Relationship Id="rId7" Type="http://schemas.openxmlformats.org/officeDocument/2006/relationships/image" Target="../media/image362.png"/><Relationship Id="rId12" Type="http://schemas.openxmlformats.org/officeDocument/2006/relationships/image" Target="../media/image410.png"/><Relationship Id="rId2" Type="http://schemas.openxmlformats.org/officeDocument/2006/relationships/image" Target="../media/image322.png"/><Relationship Id="rId16" Type="http://schemas.openxmlformats.org/officeDocument/2006/relationships/image" Target="../media/image45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11" Type="http://schemas.openxmlformats.org/officeDocument/2006/relationships/image" Target="../media/image401.png"/><Relationship Id="rId5" Type="http://schemas.openxmlformats.org/officeDocument/2006/relationships/chart" Target="../charts/chart1.xml"/><Relationship Id="rId15" Type="http://schemas.openxmlformats.org/officeDocument/2006/relationships/image" Target="../media/image440.png"/><Relationship Id="rId10" Type="http://schemas.openxmlformats.org/officeDocument/2006/relationships/image" Target="../media/image392.png"/><Relationship Id="rId4" Type="http://schemas.openxmlformats.org/officeDocument/2006/relationships/image" Target="../media/image340.png"/><Relationship Id="rId9" Type="http://schemas.openxmlformats.org/officeDocument/2006/relationships/image" Target="../media/image381.png"/><Relationship Id="rId14" Type="http://schemas.openxmlformats.org/officeDocument/2006/relationships/image" Target="../media/image4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6D2A9-942B-EF0E-5FBF-D5744E478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52" y="1446942"/>
            <a:ext cx="10101648" cy="1982058"/>
          </a:xfrm>
        </p:spPr>
        <p:txBody>
          <a:bodyPr anchor="b">
            <a:normAutofit/>
          </a:bodyPr>
          <a:lstStyle/>
          <a:p>
            <a:r>
              <a:rPr lang="en-GB" sz="4000" dirty="0"/>
              <a:t>Yield Curve Bootstrapping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25001-BBBC-8299-9598-8A4E0E7EA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6352" y="3328332"/>
            <a:ext cx="10101648" cy="59925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With Excel and C++ Example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A971FF-0798-5ADB-BF85-ABDD2494A00B}"/>
              </a:ext>
            </a:extLst>
          </p:cNvPr>
          <p:cNvCxnSpPr/>
          <p:nvPr/>
        </p:nvCxnSpPr>
        <p:spPr>
          <a:xfrm>
            <a:off x="637563" y="2751589"/>
            <a:ext cx="545843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3E67DBBE-0D86-2C47-F0D0-DABEA07C416E}"/>
              </a:ext>
            </a:extLst>
          </p:cNvPr>
          <p:cNvSpPr txBox="1">
            <a:spLocks/>
          </p:cNvSpPr>
          <p:nvPr/>
        </p:nvSpPr>
        <p:spPr>
          <a:xfrm>
            <a:off x="566352" y="803482"/>
            <a:ext cx="10101648" cy="198205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0" dirty="0"/>
              <a:t>Trades &amp; Analytics – TA004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1C0D14-6136-DC16-72BE-044AD605338E}"/>
              </a:ext>
            </a:extLst>
          </p:cNvPr>
          <p:cNvSpPr txBox="1">
            <a:spLocks/>
          </p:cNvSpPr>
          <p:nvPr/>
        </p:nvSpPr>
        <p:spPr>
          <a:xfrm>
            <a:off x="566352" y="3804012"/>
            <a:ext cx="10101648" cy="19820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100" b="0" dirty="0"/>
              <a:t>Author(s):	 Alexis David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100" b="0" dirty="0"/>
              <a:t>Speaker(s): 	 Alexis David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100" b="0" dirty="0"/>
              <a:t>Editor(s):	 Alexis David</a:t>
            </a:r>
          </a:p>
        </p:txBody>
      </p:sp>
    </p:spTree>
    <p:extLst>
      <p:ext uri="{BB962C8B-B14F-4D97-AF65-F5344CB8AC3E}">
        <p14:creationId xmlns:p14="http://schemas.microsoft.com/office/powerpoint/2010/main" val="4075253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56D18-2E0E-237F-4ED4-1979DE710F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II Bootstrapping Theory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957A9E-35F0-016F-3F33-8CDB279BF5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c) Instrument Definition</a:t>
            </a:r>
          </a:p>
        </p:txBody>
      </p:sp>
    </p:spTree>
    <p:extLst>
      <p:ext uri="{BB962C8B-B14F-4D97-AF65-F5344CB8AC3E}">
        <p14:creationId xmlns:p14="http://schemas.microsoft.com/office/powerpoint/2010/main" val="151314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CA15524-2CF8-C892-B65F-A9C099A71C23}"/>
              </a:ext>
            </a:extLst>
          </p:cNvPr>
          <p:cNvSpPr/>
          <p:nvPr/>
        </p:nvSpPr>
        <p:spPr>
          <a:xfrm>
            <a:off x="3815790" y="4816431"/>
            <a:ext cx="3033065" cy="12310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+interest">
            <a:extLst>
              <a:ext uri="{FF2B5EF4-FFF2-40B4-BE49-F238E27FC236}">
                <a16:creationId xmlns:a16="http://schemas.microsoft.com/office/drawing/2014/main" id="{6D17E069-0819-6864-5980-B29AF782AADF}"/>
              </a:ext>
            </a:extLst>
          </p:cNvPr>
          <p:cNvGrpSpPr/>
          <p:nvPr/>
        </p:nvGrpSpPr>
        <p:grpSpPr>
          <a:xfrm>
            <a:off x="6090130" y="1809277"/>
            <a:ext cx="1252428" cy="539038"/>
            <a:chOff x="5960025" y="3968478"/>
            <a:chExt cx="1252428" cy="53903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FE052F9-AAA9-53C6-3DBC-7E12C18BFC3E}"/>
                </a:ext>
              </a:extLst>
            </p:cNvPr>
            <p:cNvSpPr/>
            <p:nvPr/>
          </p:nvSpPr>
          <p:spPr>
            <a:xfrm>
              <a:off x="5960025" y="3968478"/>
              <a:ext cx="376918" cy="1630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56E4557-9D67-9EEA-EC9E-9C697106F96D}"/>
                    </a:ext>
                  </a:extLst>
                </p:cNvPr>
                <p:cNvSpPr txBox="1"/>
                <p:nvPr/>
              </p:nvSpPr>
              <p:spPr>
                <a:xfrm>
                  <a:off x="6235028" y="4230517"/>
                  <a:ext cx="97742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𝐷𝐸𝑃</m:t>
                            </m:r>
                          </m:sup>
                        </m:sSup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56E4557-9D67-9EEA-EC9E-9C697106F9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5028" y="4230517"/>
                  <a:ext cx="977425" cy="27699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+1">
            <a:extLst>
              <a:ext uri="{FF2B5EF4-FFF2-40B4-BE49-F238E27FC236}">
                <a16:creationId xmlns:a16="http://schemas.microsoft.com/office/drawing/2014/main" id="{B4DB613E-34E2-F68B-8DC2-6AE379EA7B32}"/>
              </a:ext>
            </a:extLst>
          </p:cNvPr>
          <p:cNvGrpSpPr/>
          <p:nvPr/>
        </p:nvGrpSpPr>
        <p:grpSpPr>
          <a:xfrm>
            <a:off x="6012481" y="1972354"/>
            <a:ext cx="532215" cy="500697"/>
            <a:chOff x="5882376" y="4131555"/>
            <a:chExt cx="532215" cy="5006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156F1BB-B5C8-294A-6B4B-39296DAC88DB}"/>
                </a:ext>
              </a:extLst>
            </p:cNvPr>
            <p:cNvSpPr/>
            <p:nvPr/>
          </p:nvSpPr>
          <p:spPr>
            <a:xfrm>
              <a:off x="5960025" y="4131555"/>
              <a:ext cx="376918" cy="500697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351385-4241-6377-B87A-6864AF0918E3}"/>
                </a:ext>
              </a:extLst>
            </p:cNvPr>
            <p:cNvSpPr txBox="1"/>
            <p:nvPr/>
          </p:nvSpPr>
          <p:spPr>
            <a:xfrm>
              <a:off x="5882376" y="4236714"/>
              <a:ext cx="5322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+1</a:t>
              </a:r>
            </a:p>
          </p:txBody>
        </p:sp>
      </p:grpSp>
      <p:grpSp>
        <p:nvGrpSpPr>
          <p:cNvPr id="26" name="Tenor">
            <a:extLst>
              <a:ext uri="{FF2B5EF4-FFF2-40B4-BE49-F238E27FC236}">
                <a16:creationId xmlns:a16="http://schemas.microsoft.com/office/drawing/2014/main" id="{E4EB0075-C6AA-243F-C422-16F7A1F0C548}"/>
              </a:ext>
            </a:extLst>
          </p:cNvPr>
          <p:cNvGrpSpPr/>
          <p:nvPr/>
        </p:nvGrpSpPr>
        <p:grpSpPr>
          <a:xfrm>
            <a:off x="4621585" y="1153665"/>
            <a:ext cx="1743548" cy="1560402"/>
            <a:chOff x="4491480" y="3312866"/>
            <a:chExt cx="1743548" cy="1560402"/>
          </a:xfrm>
        </p:grpSpPr>
        <p:grpSp>
          <p:nvGrpSpPr>
            <p:cNvPr id="24" name="tenor">
              <a:extLst>
                <a:ext uri="{FF2B5EF4-FFF2-40B4-BE49-F238E27FC236}">
                  <a16:creationId xmlns:a16="http://schemas.microsoft.com/office/drawing/2014/main" id="{60BAD04F-AA02-C75B-B7B5-4CD9795866E1}"/>
                </a:ext>
              </a:extLst>
            </p:cNvPr>
            <p:cNvGrpSpPr/>
            <p:nvPr/>
          </p:nvGrpSpPr>
          <p:grpSpPr>
            <a:xfrm>
              <a:off x="4491480" y="3312866"/>
              <a:ext cx="1650674" cy="503761"/>
              <a:chOff x="4491480" y="3312866"/>
              <a:chExt cx="1650674" cy="503761"/>
            </a:xfrm>
          </p:grpSpPr>
          <p:sp>
            <p:nvSpPr>
              <p:cNvPr id="10" name="Tenor">
                <a:extLst>
                  <a:ext uri="{FF2B5EF4-FFF2-40B4-BE49-F238E27FC236}">
                    <a16:creationId xmlns:a16="http://schemas.microsoft.com/office/drawing/2014/main" id="{45A3C318-CBFD-ECDE-B678-69CBD990458F}"/>
                  </a:ext>
                </a:extLst>
              </p:cNvPr>
              <p:cNvSpPr/>
              <p:nvPr/>
            </p:nvSpPr>
            <p:spPr>
              <a:xfrm>
                <a:off x="4491480" y="3622533"/>
                <a:ext cx="1650674" cy="194094"/>
              </a:xfrm>
              <a:prstGeom prst="curvedDownArrow">
                <a:avLst>
                  <a:gd name="adj1" fmla="val 25000"/>
                  <a:gd name="adj2" fmla="val 50000"/>
                  <a:gd name="adj3" fmla="val 9906"/>
                </a:avLst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GB" sz="1100">
                  <a:solidFill>
                    <a:schemeClr val="accent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74">
                    <a:extLst>
                      <a:ext uri="{FF2B5EF4-FFF2-40B4-BE49-F238E27FC236}">
                        <a16:creationId xmlns:a16="http://schemas.microsoft.com/office/drawing/2014/main" id="{41C38399-96EB-8740-0255-CD2FCBDDDB6B}"/>
                      </a:ext>
                    </a:extLst>
                  </p:cNvPr>
                  <p:cNvSpPr txBox="1"/>
                  <p:nvPr/>
                </p:nvSpPr>
                <p:spPr>
                  <a:xfrm>
                    <a:off x="5151174" y="3312866"/>
                    <a:ext cx="331286" cy="215571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sz="1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GB" sz="1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GB" sz="1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𝑸𝒖𝒐𝒕𝒆</m:t>
                              </m:r>
                            </m:sup>
                          </m:sSubSup>
                        </m:oMath>
                      </m:oMathPara>
                    </a14:m>
                    <a:endParaRPr lang="en-GB" sz="1200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74">
                    <a:extLst>
                      <a:ext uri="{FF2B5EF4-FFF2-40B4-BE49-F238E27FC236}">
                        <a16:creationId xmlns:a16="http://schemas.microsoft.com/office/drawing/2014/main" id="{41C38399-96EB-8740-0255-CD2FCBDDDB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174" y="3312866"/>
                    <a:ext cx="331286" cy="21557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4815" r="-33333" b="-2777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76">
                  <a:extLst>
                    <a:ext uri="{FF2B5EF4-FFF2-40B4-BE49-F238E27FC236}">
                      <a16:creationId xmlns:a16="http://schemas.microsoft.com/office/drawing/2014/main" id="{E2487C2A-5225-6D05-1934-6FA4ED925B6B}"/>
                    </a:ext>
                  </a:extLst>
                </p:cNvPr>
                <p:cNvSpPr txBox="1"/>
                <p:nvPr/>
              </p:nvSpPr>
              <p:spPr>
                <a:xfrm>
                  <a:off x="6072868" y="4703991"/>
                  <a:ext cx="162160" cy="169277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1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1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13" name="TextBox 76">
                  <a:extLst>
                    <a:ext uri="{FF2B5EF4-FFF2-40B4-BE49-F238E27FC236}">
                      <a16:creationId xmlns:a16="http://schemas.microsoft.com/office/drawing/2014/main" id="{E2487C2A-5225-6D05-1934-6FA4ED925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2868" y="4703991"/>
                  <a:ext cx="162160" cy="169277"/>
                </a:xfrm>
                <a:prstGeom prst="rect">
                  <a:avLst/>
                </a:prstGeom>
                <a:blipFill>
                  <a:blip r:embed="rId4"/>
                  <a:stretch>
                    <a:fillRect l="-18519" r="-11111" b="-222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-1">
            <a:extLst>
              <a:ext uri="{FF2B5EF4-FFF2-40B4-BE49-F238E27FC236}">
                <a16:creationId xmlns:a16="http://schemas.microsoft.com/office/drawing/2014/main" id="{AEC4F7C7-F393-3BB2-2946-455BB57D9F71}"/>
              </a:ext>
            </a:extLst>
          </p:cNvPr>
          <p:cNvGrpSpPr/>
          <p:nvPr/>
        </p:nvGrpSpPr>
        <p:grpSpPr>
          <a:xfrm>
            <a:off x="4433126" y="2463720"/>
            <a:ext cx="379390" cy="500697"/>
            <a:chOff x="4303021" y="4622921"/>
            <a:chExt cx="379390" cy="5006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FEA4F1-5842-0906-FC6D-EA64CA9AAA62}"/>
                </a:ext>
              </a:extLst>
            </p:cNvPr>
            <p:cNvSpPr/>
            <p:nvPr/>
          </p:nvSpPr>
          <p:spPr>
            <a:xfrm>
              <a:off x="4305493" y="4622921"/>
              <a:ext cx="376918" cy="500697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D65B8D-BA2C-6C5C-4FBF-FEA7982882A8}"/>
                </a:ext>
              </a:extLst>
            </p:cNvPr>
            <p:cNvSpPr txBox="1"/>
            <p:nvPr/>
          </p:nvSpPr>
          <p:spPr>
            <a:xfrm>
              <a:off x="4303021" y="4719380"/>
              <a:ext cx="3769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-1</a:t>
              </a:r>
            </a:p>
          </p:txBody>
        </p:sp>
      </p:grpSp>
      <p:grpSp>
        <p:nvGrpSpPr>
          <p:cNvPr id="25" name="Timeline">
            <a:extLst>
              <a:ext uri="{FF2B5EF4-FFF2-40B4-BE49-F238E27FC236}">
                <a16:creationId xmlns:a16="http://schemas.microsoft.com/office/drawing/2014/main" id="{C68290D3-0CC8-9525-3C14-DDC76432C276}"/>
              </a:ext>
            </a:extLst>
          </p:cNvPr>
          <p:cNvGrpSpPr/>
          <p:nvPr/>
        </p:nvGrpSpPr>
        <p:grpSpPr>
          <a:xfrm>
            <a:off x="4575569" y="81561"/>
            <a:ext cx="7736187" cy="4957235"/>
            <a:chOff x="4325708" y="2197097"/>
            <a:chExt cx="7736187" cy="495723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9" name="Time">
                  <a:extLst>
                    <a:ext uri="{FF2B5EF4-FFF2-40B4-BE49-F238E27FC236}">
                      <a16:creationId xmlns:a16="http://schemas.microsoft.com/office/drawing/2014/main" id="{A5503C38-BBFF-5D13-4250-9A8DF03F403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15914200"/>
                    </p:ext>
                  </p:extLst>
                </p:nvPr>
              </p:nvGraphicFramePr>
              <p:xfrm>
                <a:off x="4325708" y="2197097"/>
                <a:ext cx="7736187" cy="495723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</mc:Choice>
          <mc:Fallback xmlns="">
            <p:graphicFrame>
              <p:nvGraphicFramePr>
                <p:cNvPr id="9" name="Time">
                  <a:extLst>
                    <a:ext uri="{FF2B5EF4-FFF2-40B4-BE49-F238E27FC236}">
                      <a16:creationId xmlns:a16="http://schemas.microsoft.com/office/drawing/2014/main" id="{A5503C38-BBFF-5D13-4250-9A8DF03F403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15914200"/>
                    </p:ext>
                  </p:extLst>
                </p:nvPr>
              </p:nvGraphicFramePr>
              <p:xfrm>
                <a:off x="4325708" y="2197097"/>
                <a:ext cx="7736187" cy="495723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75">
                  <a:extLst>
                    <a:ext uri="{FF2B5EF4-FFF2-40B4-BE49-F238E27FC236}">
                      <a16:creationId xmlns:a16="http://schemas.microsoft.com/office/drawing/2014/main" id="{4E53517D-1FFF-3890-A106-131A3EFDD659}"/>
                    </a:ext>
                  </a:extLst>
                </p:cNvPr>
                <p:cNvSpPr txBox="1"/>
                <p:nvPr/>
              </p:nvSpPr>
              <p:spPr>
                <a:xfrm>
                  <a:off x="4418754" y="4381903"/>
                  <a:ext cx="166071" cy="172227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1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1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12" name="TextBox 75">
                  <a:extLst>
                    <a:ext uri="{FF2B5EF4-FFF2-40B4-BE49-F238E27FC236}">
                      <a16:creationId xmlns:a16="http://schemas.microsoft.com/office/drawing/2014/main" id="{4E53517D-1FFF-3890-A106-131A3EFDD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8754" y="4381903"/>
                  <a:ext cx="166071" cy="172227"/>
                </a:xfrm>
                <a:prstGeom prst="rect">
                  <a:avLst/>
                </a:prstGeom>
                <a:blipFill>
                  <a:blip r:embed="rId7"/>
                  <a:stretch>
                    <a:fillRect l="-18519" r="-11111" b="-178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411288-1FE7-824E-6FA7-0EB822A993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Certificate of Deposit</a:t>
            </a:r>
          </a:p>
        </p:txBody>
      </p:sp>
      <p:grpSp>
        <p:nvGrpSpPr>
          <p:cNvPr id="29" name="Discount Factor">
            <a:extLst>
              <a:ext uri="{FF2B5EF4-FFF2-40B4-BE49-F238E27FC236}">
                <a16:creationId xmlns:a16="http://schemas.microsoft.com/office/drawing/2014/main" id="{DE2BC25E-02EC-86DF-5C86-FF604AA17CD3}"/>
              </a:ext>
            </a:extLst>
          </p:cNvPr>
          <p:cNvGrpSpPr/>
          <p:nvPr/>
        </p:nvGrpSpPr>
        <p:grpSpPr>
          <a:xfrm>
            <a:off x="4621585" y="3124334"/>
            <a:ext cx="1650674" cy="485757"/>
            <a:chOff x="4491480" y="5283535"/>
            <a:chExt cx="1650674" cy="485757"/>
          </a:xfrm>
        </p:grpSpPr>
        <p:sp>
          <p:nvSpPr>
            <p:cNvPr id="27" name="Tenor">
              <a:extLst>
                <a:ext uri="{FF2B5EF4-FFF2-40B4-BE49-F238E27FC236}">
                  <a16:creationId xmlns:a16="http://schemas.microsoft.com/office/drawing/2014/main" id="{B5A06CA6-601F-9D5A-9BAA-5181B81F02DD}"/>
                </a:ext>
              </a:extLst>
            </p:cNvPr>
            <p:cNvSpPr/>
            <p:nvPr/>
          </p:nvSpPr>
          <p:spPr>
            <a:xfrm rot="10800000">
              <a:off x="4491480" y="5283535"/>
              <a:ext cx="1650674" cy="194094"/>
            </a:xfrm>
            <a:prstGeom prst="curvedDownArrow">
              <a:avLst>
                <a:gd name="adj1" fmla="val 25000"/>
                <a:gd name="adj2" fmla="val 50000"/>
                <a:gd name="adj3" fmla="val 9906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>
                <a:solidFill>
                  <a:schemeClr val="accent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149D615-003D-40A2-1C2C-8961225E36BC}"/>
                    </a:ext>
                  </a:extLst>
                </p:cNvPr>
                <p:cNvSpPr txBox="1"/>
                <p:nvPr/>
              </p:nvSpPr>
              <p:spPr>
                <a:xfrm>
                  <a:off x="4900324" y="5553848"/>
                  <a:ext cx="83298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𝐷𝐹</m:t>
                        </m:r>
                        <m:r>
                          <a:rPr lang="en-GB" sz="1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1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4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149D615-003D-40A2-1C2C-8961225E3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0324" y="5553848"/>
                  <a:ext cx="832984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4380" r="-6569" b="-3428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D2A8B2-E7F3-BD23-F37D-4A325298B99B}"/>
                  </a:ext>
                </a:extLst>
              </p:cNvPr>
              <p:cNvSpPr txBox="1"/>
              <p:nvPr/>
            </p:nvSpPr>
            <p:spPr>
              <a:xfrm>
                <a:off x="7737498" y="2055040"/>
                <a:ext cx="1491086" cy="4092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</m:t>
                      </m:r>
                      <m:r>
                        <a:rPr lang="en-GB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GB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GB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360</m:t>
                          </m:r>
                        </m:den>
                      </m:f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D2A8B2-E7F3-BD23-F37D-4A325298B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498" y="2055040"/>
                <a:ext cx="1491086" cy="4092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606F205-EEAA-B180-02A6-824DE142118D}"/>
              </a:ext>
            </a:extLst>
          </p:cNvPr>
          <p:cNvSpPr/>
          <p:nvPr/>
        </p:nvSpPr>
        <p:spPr>
          <a:xfrm>
            <a:off x="1726365" y="1062597"/>
            <a:ext cx="7772400" cy="2712471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4C9DE0-1AA5-A4E9-A318-2957CC595750}"/>
                  </a:ext>
                </a:extLst>
              </p:cNvPr>
              <p:cNvSpPr txBox="1"/>
              <p:nvPr/>
            </p:nvSpPr>
            <p:spPr>
              <a:xfrm>
                <a:off x="4201370" y="4368452"/>
                <a:ext cx="28112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τ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𝐷𝐸𝑃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4C9DE0-1AA5-A4E9-A318-2957CC59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370" y="4368452"/>
                <a:ext cx="2811282" cy="276999"/>
              </a:xfrm>
              <a:prstGeom prst="rect">
                <a:avLst/>
              </a:prstGeom>
              <a:blipFill>
                <a:blip r:embed="rId11"/>
                <a:stretch>
                  <a:fillRect l="-1302" t="-4444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9A633F-6F21-136B-915D-97DF4454ED0A}"/>
              </a:ext>
            </a:extLst>
          </p:cNvPr>
          <p:cNvCxnSpPr>
            <a:cxnSpLocks/>
          </p:cNvCxnSpPr>
          <p:nvPr/>
        </p:nvCxnSpPr>
        <p:spPr>
          <a:xfrm flipH="1" flipV="1">
            <a:off x="6272259" y="1890815"/>
            <a:ext cx="469792" cy="243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B97AC3-E9E1-2CE5-4A2E-8B9A88AA9A4C}"/>
              </a:ext>
            </a:extLst>
          </p:cNvPr>
          <p:cNvSpPr txBox="1"/>
          <p:nvPr/>
        </p:nvSpPr>
        <p:spPr>
          <a:xfrm>
            <a:off x="693117" y="4312660"/>
            <a:ext cx="241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By Cashflow Replication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7B9C3-A5D7-3F3B-39FD-8EE65EA71B97}"/>
                  </a:ext>
                </a:extLst>
              </p:cNvPr>
              <p:cNvSpPr txBox="1"/>
              <p:nvPr/>
            </p:nvSpPr>
            <p:spPr>
              <a:xfrm>
                <a:off x="3372892" y="4384523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7B9C3-A5D7-3F3B-39FD-8EE65EA71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892" y="4384523"/>
                <a:ext cx="253274" cy="276999"/>
              </a:xfrm>
              <a:prstGeom prst="rect">
                <a:avLst/>
              </a:prstGeom>
              <a:blipFill>
                <a:blip r:embed="rId12"/>
                <a:stretch>
                  <a:fillRect l="-16667" r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Left Brace 31">
            <a:extLst>
              <a:ext uri="{FF2B5EF4-FFF2-40B4-BE49-F238E27FC236}">
                <a16:creationId xmlns:a16="http://schemas.microsoft.com/office/drawing/2014/main" id="{A5636761-225C-761C-AB4D-3DF2FEF9C5A4}"/>
              </a:ext>
            </a:extLst>
          </p:cNvPr>
          <p:cNvSpPr/>
          <p:nvPr/>
        </p:nvSpPr>
        <p:spPr>
          <a:xfrm rot="5400000">
            <a:off x="3904476" y="4010060"/>
            <a:ext cx="235867" cy="369332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3DE7718-CD33-82F1-A452-8BCAB1828B2E}"/>
              </a:ext>
            </a:extLst>
          </p:cNvPr>
          <p:cNvSpPr/>
          <p:nvPr/>
        </p:nvSpPr>
        <p:spPr>
          <a:xfrm rot="5400000">
            <a:off x="5582833" y="2960518"/>
            <a:ext cx="235867" cy="2479059"/>
          </a:xfrm>
          <a:prstGeom prst="leftBrace">
            <a:avLst>
              <a:gd name="adj1" fmla="val 19963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76EC838-F16D-1A7C-0823-99D28A435681}"/>
              </a:ext>
            </a:extLst>
          </p:cNvPr>
          <p:cNvCxnSpPr>
            <a:cxnSpLocks/>
          </p:cNvCxnSpPr>
          <p:nvPr/>
        </p:nvCxnSpPr>
        <p:spPr>
          <a:xfrm flipV="1">
            <a:off x="4035743" y="3064571"/>
            <a:ext cx="438826" cy="95245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99F0FA-F46B-8063-DA8E-D058A731486B}"/>
              </a:ext>
            </a:extLst>
          </p:cNvPr>
          <p:cNvCxnSpPr>
            <a:cxnSpLocks/>
          </p:cNvCxnSpPr>
          <p:nvPr/>
        </p:nvCxnSpPr>
        <p:spPr>
          <a:xfrm flipV="1">
            <a:off x="5700766" y="2734760"/>
            <a:ext cx="499735" cy="124839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395B8A7-92D2-00BD-E244-2DF39D5E2BC9}"/>
                  </a:ext>
                </a:extLst>
              </p:cNvPr>
              <p:cNvSpPr txBox="1"/>
              <p:nvPr/>
            </p:nvSpPr>
            <p:spPr>
              <a:xfrm>
                <a:off x="4035743" y="5137758"/>
                <a:ext cx="2528320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τ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𝐷𝐸𝑃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395B8A7-92D2-00BD-E244-2DF39D5E2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743" y="5137758"/>
                <a:ext cx="2528320" cy="5250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1EECC2-E493-0260-1C47-9C25D82B13C0}"/>
                  </a:ext>
                </a:extLst>
              </p:cNvPr>
              <p:cNvSpPr txBox="1"/>
              <p:nvPr/>
            </p:nvSpPr>
            <p:spPr>
              <a:xfrm>
                <a:off x="3732031" y="4338357"/>
                <a:ext cx="3634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1EECC2-E493-0260-1C47-9C25D82B1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031" y="4338357"/>
                <a:ext cx="363474" cy="369332"/>
              </a:xfrm>
              <a:prstGeom prst="rect">
                <a:avLst/>
              </a:prstGeom>
              <a:blipFill>
                <a:blip r:embed="rId14"/>
                <a:stretch>
                  <a:fillRect r="-3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22454CF-0A5D-B4B9-B70D-FF58365C2C25}"/>
                  </a:ext>
                </a:extLst>
              </p:cNvPr>
              <p:cNvSpPr txBox="1"/>
              <p:nvPr/>
            </p:nvSpPr>
            <p:spPr>
              <a:xfrm>
                <a:off x="6940296" y="4338357"/>
                <a:ext cx="5697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22454CF-0A5D-B4B9-B70D-FF58365C2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296" y="4338357"/>
                <a:ext cx="56978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10DBE190-ED50-35BC-DFD2-B90E39733D48}"/>
              </a:ext>
            </a:extLst>
          </p:cNvPr>
          <p:cNvSpPr txBox="1"/>
          <p:nvPr/>
        </p:nvSpPr>
        <p:spPr>
          <a:xfrm>
            <a:off x="6848855" y="5173800"/>
            <a:ext cx="2811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4"/>
                </a:solidFill>
              </a:rPr>
              <a:t> Discount Factor Analytical Formula for Deposit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AB6AC5-5476-0A8A-A949-57521B195B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49" y="6435968"/>
            <a:ext cx="5485431" cy="316402"/>
          </a:xfrm>
        </p:spPr>
        <p:txBody>
          <a:bodyPr/>
          <a:lstStyle/>
          <a:p>
            <a:r>
              <a:rPr lang="en-GB" dirty="0"/>
              <a:t>II. Bootstrapping Theory 	      c) Instruments Definition 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8B44BB-D89F-D0AD-7211-41A0F17BEAF6}"/>
                  </a:ext>
                </a:extLst>
              </p:cNvPr>
              <p:cNvSpPr txBox="1"/>
              <p:nvPr/>
            </p:nvSpPr>
            <p:spPr>
              <a:xfrm>
                <a:off x="8104722" y="4023086"/>
                <a:ext cx="303306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b="1" u="sng" dirty="0">
                    <a:solidFill>
                      <a:schemeClr val="accent4"/>
                    </a:solidFill>
                  </a:rPr>
                  <a:t>Assumption</a:t>
                </a:r>
              </a:p>
              <a:p>
                <a:pPr algn="ctr"/>
                <a:r>
                  <a:rPr lang="en-GB" dirty="0">
                    <a:solidFill>
                      <a:schemeClr val="accent4"/>
                    </a:solidFill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accent4"/>
                    </a:solidFill>
                  </a:rPr>
                  <a:t>, the NPV of the instrument is equal to 0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8B44BB-D89F-D0AD-7211-41A0F17BE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22" y="4023086"/>
                <a:ext cx="3033065" cy="923330"/>
              </a:xfrm>
              <a:prstGeom prst="rect">
                <a:avLst/>
              </a:prstGeom>
              <a:blipFill>
                <a:blip r:embed="rId16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45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6" grpId="0"/>
      <p:bldP spid="30" grpId="0" animBg="1"/>
      <p:bldP spid="3" grpId="0"/>
      <p:bldP spid="23" grpId="0"/>
      <p:bldP spid="31" grpId="0"/>
      <p:bldP spid="32" grpId="0" animBg="1"/>
      <p:bldP spid="33" grpId="0" animBg="1"/>
      <p:bldP spid="40" grpId="0"/>
      <p:bldP spid="43" grpId="0"/>
      <p:bldP spid="45" grpId="0"/>
      <p:bldP spid="4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A5F41-D8ED-5783-118B-D35DB4B79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64649CE1-F769-247C-F8B8-C4847C0E9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297390"/>
              </p:ext>
            </p:extLst>
          </p:nvPr>
        </p:nvGraphicFramePr>
        <p:xfrm>
          <a:off x="257262" y="1935443"/>
          <a:ext cx="11677476" cy="2703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838738">
                  <a:extLst>
                    <a:ext uri="{9D8B030D-6E8A-4147-A177-3AD203B41FA5}">
                      <a16:colId xmlns:a16="http://schemas.microsoft.com/office/drawing/2014/main" val="1574473786"/>
                    </a:ext>
                  </a:extLst>
                </a:gridCol>
                <a:gridCol w="5838738">
                  <a:extLst>
                    <a:ext uri="{9D8B030D-6E8A-4147-A177-3AD203B41FA5}">
                      <a16:colId xmlns:a16="http://schemas.microsoft.com/office/drawing/2014/main" val="1912322444"/>
                    </a:ext>
                  </a:extLst>
                </a:gridCol>
              </a:tblGrid>
              <a:tr h="7053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FIXED LEG NPV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FLOATING LEG NPV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0597213"/>
                  </a:ext>
                </a:extLst>
              </a:tr>
              <a:tr h="199845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68573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C696A9B-8ED1-943B-EAEB-3AD28513EE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OIS NPV – General Fixed-Floating Swap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71BF34-135D-D2AD-C2B9-48960807858E}"/>
                  </a:ext>
                </a:extLst>
              </p:cNvPr>
              <p:cNvSpPr txBox="1"/>
              <p:nvPr/>
            </p:nvSpPr>
            <p:spPr>
              <a:xfrm>
                <a:off x="6423810" y="3161500"/>
                <a:ext cx="5162439" cy="826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𝑃𝐴𝑌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𝑅𝐸𝐶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𝐹𝐿𝑇</m:t>
                              </m:r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𝐿𝑇</m:t>
                              </m:r>
                            </m:sup>
                          </m:sSub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𝐹𝐿𝑇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𝐹𝐿𝑇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𝐷𝐹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71BF34-135D-D2AD-C2B9-489608078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810" y="3161500"/>
                <a:ext cx="5162439" cy="826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9427CD-820E-73AD-2ED1-B55E66AD1A17}"/>
                  </a:ext>
                </a:extLst>
              </p:cNvPr>
              <p:cNvSpPr txBox="1"/>
              <p:nvPr/>
            </p:nvSpPr>
            <p:spPr>
              <a:xfrm>
                <a:off x="3021777" y="1367270"/>
                <a:ext cx="6094602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𝑵𝑷</m:t>
                      </m:r>
                      <m:sSup>
                        <m:sSupPr>
                          <m:ctrlPr>
                            <a:rPr lang="en-GB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𝑶𝑰𝑺</m:t>
                          </m:r>
                        </m:sup>
                      </m:sSup>
                      <m:r>
                        <a:rPr lang="en-GB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𝑵𝑷</m:t>
                      </m:r>
                      <m:sSup>
                        <m:sSupPr>
                          <m:ctrlPr>
                            <a:rPr lang="en-GB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𝑭𝑰𝑿</m:t>
                          </m:r>
                        </m:sup>
                      </m:sSup>
                      <m:r>
                        <a:rPr lang="en-GB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𝑵𝑷</m:t>
                      </m:r>
                      <m:sSup>
                        <m:sSupPr>
                          <m:ctrlPr>
                            <a:rPr lang="en-GB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𝑭𝑳𝑻</m:t>
                          </m:r>
                        </m:sup>
                      </m:sSup>
                    </m:oMath>
                  </m:oMathPara>
                </a14:m>
                <a:endParaRPr lang="en-GB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9427CD-820E-73AD-2ED1-B55E66AD1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777" y="1367270"/>
                <a:ext cx="6094602" cy="375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644F1F09-46F4-1DFC-13BE-3320574E9FEA}"/>
              </a:ext>
            </a:extLst>
          </p:cNvPr>
          <p:cNvSpPr txBox="1"/>
          <p:nvPr/>
        </p:nvSpPr>
        <p:spPr>
          <a:xfrm>
            <a:off x="8634719" y="4217468"/>
            <a:ext cx="171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Floating Rate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CF299A-BBDE-2C6A-D488-200A1745B4F5}"/>
              </a:ext>
            </a:extLst>
          </p:cNvPr>
          <p:cNvCxnSpPr>
            <a:cxnSpLocks/>
          </p:cNvCxnSpPr>
          <p:nvPr/>
        </p:nvCxnSpPr>
        <p:spPr>
          <a:xfrm flipH="1" flipV="1">
            <a:off x="8927200" y="3789495"/>
            <a:ext cx="378358" cy="42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2BD5B2-323E-BD5A-3000-D5F8C07F3B8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609704" y="3263516"/>
            <a:ext cx="271887" cy="205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C25A053-6738-F0CC-D13C-FECBAC2A61AB}"/>
              </a:ext>
            </a:extLst>
          </p:cNvPr>
          <p:cNvGrpSpPr/>
          <p:nvPr/>
        </p:nvGrpSpPr>
        <p:grpSpPr>
          <a:xfrm>
            <a:off x="494402" y="2740296"/>
            <a:ext cx="5395728" cy="1836089"/>
            <a:chOff x="820371" y="1671909"/>
            <a:chExt cx="5098301" cy="18360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B82B951-2BF8-7F97-391C-DF79ED247380}"/>
                    </a:ext>
                  </a:extLst>
                </p:cNvPr>
                <p:cNvSpPr txBox="1"/>
                <p:nvPr/>
              </p:nvSpPr>
              <p:spPr>
                <a:xfrm>
                  <a:off x="820371" y="2122888"/>
                  <a:ext cx="4824496" cy="826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𝑃𝐴𝑌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𝑅𝐸𝐶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}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nary>
                          <m:naryPr>
                            <m:chr m:val="∑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𝐹𝐼𝑋</m:t>
                                </m:r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𝐹𝐼𝑋</m:t>
                                </m:r>
                              </m:sup>
                            </m:sSub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𝐹𝐼𝑋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Sup>
                              <m:sSub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𝐹𝐼𝑋</m:t>
                                </m:r>
                              </m:sup>
                            </m:sSub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𝐷𝐹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𝐼𝑋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𝑃𝐴𝑌</m:t>
                                </m:r>
                              </m:sup>
                            </m:sSub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B82B951-2BF8-7F97-391C-DF79ED2473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71" y="2122888"/>
                  <a:ext cx="4824496" cy="8260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CA169724-1532-06A5-3746-AB0691B5628F}"/>
                </a:ext>
              </a:extLst>
            </p:cNvPr>
            <p:cNvSpPr/>
            <p:nvPr/>
          </p:nvSpPr>
          <p:spPr>
            <a:xfrm rot="5400000">
              <a:off x="4701511" y="1990371"/>
              <a:ext cx="217588" cy="157891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B444ED-A258-5F02-6A27-978BB015DE0A}"/>
                </a:ext>
              </a:extLst>
            </p:cNvPr>
            <p:cNvSpPr txBox="1"/>
            <p:nvPr/>
          </p:nvSpPr>
          <p:spPr>
            <a:xfrm>
              <a:off x="3908385" y="2849662"/>
              <a:ext cx="20102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accent1"/>
                  </a:solidFill>
                </a:rPr>
                <a:t>Discount Factor to Cashflow Payment Date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A0E5A7-53E3-C888-61CE-99F26FA145AC}"/>
                </a:ext>
              </a:extLst>
            </p:cNvPr>
            <p:cNvSpPr txBox="1"/>
            <p:nvPr/>
          </p:nvSpPr>
          <p:spPr>
            <a:xfrm>
              <a:off x="3160963" y="1671909"/>
              <a:ext cx="1719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accent1"/>
                  </a:solidFill>
                </a:rPr>
                <a:t>Cashflow Accrual Period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DC216C-61FB-D56B-221F-0B7D102CE452}"/>
                </a:ext>
              </a:extLst>
            </p:cNvPr>
            <p:cNvSpPr txBox="1"/>
            <p:nvPr/>
          </p:nvSpPr>
          <p:spPr>
            <a:xfrm>
              <a:off x="2513699" y="2984778"/>
              <a:ext cx="16655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accent1"/>
                  </a:solidFill>
                </a:rPr>
                <a:t>Fixed Coupon Rate/Market Quote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EFD1D63-7254-1431-6101-16D8B6D54C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3852" y="2671034"/>
              <a:ext cx="111675" cy="351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AFA329-2602-FEC2-7B1A-1A6A8701CF55}"/>
                </a:ext>
              </a:extLst>
            </p:cNvPr>
            <p:cNvSpPr txBox="1"/>
            <p:nvPr/>
          </p:nvSpPr>
          <p:spPr>
            <a:xfrm>
              <a:off x="1814208" y="3000150"/>
              <a:ext cx="1049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accent1"/>
                  </a:solidFill>
                </a:rPr>
                <a:t>Notional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44BC9C9-A0D3-402C-C3AF-9BB34E3C9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0244" y="2779828"/>
              <a:ext cx="123455" cy="243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56F7405-FAB7-5ECD-CA26-C5D75E1F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49" y="6435968"/>
            <a:ext cx="5485431" cy="316402"/>
          </a:xfrm>
        </p:spPr>
        <p:txBody>
          <a:bodyPr/>
          <a:lstStyle/>
          <a:p>
            <a:r>
              <a:rPr lang="en-GB" dirty="0"/>
              <a:t>II. Bootstrapping Theory 	      c) Instruments Definition 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7384B5-B55F-F2FA-32C3-9C64C41923F9}"/>
                  </a:ext>
                </a:extLst>
              </p:cNvPr>
              <p:cNvSpPr txBox="1"/>
              <p:nvPr/>
            </p:nvSpPr>
            <p:spPr>
              <a:xfrm>
                <a:off x="172302" y="2802741"/>
                <a:ext cx="1719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chemeClr val="accent1"/>
                    </a:solidFill>
                  </a:rPr>
                  <a:t>Position Side (i.e. </a:t>
                </a:r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GB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7384B5-B55F-F2FA-32C3-9C64C419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02" y="2802741"/>
                <a:ext cx="1719770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0D7EE3-B960-0190-B17F-3CEAE9F24953}"/>
              </a:ext>
            </a:extLst>
          </p:cNvPr>
          <p:cNvCxnSpPr>
            <a:cxnSpLocks/>
          </p:cNvCxnSpPr>
          <p:nvPr/>
        </p:nvCxnSpPr>
        <p:spPr>
          <a:xfrm>
            <a:off x="939663" y="3141939"/>
            <a:ext cx="185049" cy="432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6FBCA87-DDD9-69DA-13C5-A155AFCD285F}"/>
              </a:ext>
            </a:extLst>
          </p:cNvPr>
          <p:cNvSpPr txBox="1"/>
          <p:nvPr/>
        </p:nvSpPr>
        <p:spPr>
          <a:xfrm>
            <a:off x="8445673" y="2661102"/>
            <a:ext cx="171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Number of cashflows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1C6689-B5AF-7B8E-5681-8D0916618695}"/>
              </a:ext>
            </a:extLst>
          </p:cNvPr>
          <p:cNvCxnSpPr>
            <a:cxnSpLocks/>
          </p:cNvCxnSpPr>
          <p:nvPr/>
        </p:nvCxnSpPr>
        <p:spPr>
          <a:xfrm flipH="1">
            <a:off x="7872984" y="2854228"/>
            <a:ext cx="572689" cy="256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461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06CE-6D27-51D7-6775-9B12562F86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OIS Floating Rate Introduction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9E3CF5-997C-2D35-F40A-77AD06765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49" y="6435968"/>
            <a:ext cx="5485431" cy="316402"/>
          </a:xfrm>
        </p:spPr>
        <p:txBody>
          <a:bodyPr/>
          <a:lstStyle/>
          <a:p>
            <a:r>
              <a:rPr lang="en-GB" dirty="0"/>
              <a:t>II. Bootstrapping Theory 	      c) Instruments Definition 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EB828C8-91CD-C8C6-BB53-3B207B15D5C7}"/>
                  </a:ext>
                </a:extLst>
              </p:cNvPr>
              <p:cNvSpPr txBox="1"/>
              <p:nvPr/>
            </p:nvSpPr>
            <p:spPr>
              <a:xfrm>
                <a:off x="549188" y="1252987"/>
                <a:ext cx="3224834" cy="1650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666666"/>
                    </a:solidFill>
                  </a:rPr>
                  <a:t>We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GB" sz="1200" i="1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120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20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120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sz="12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GB" sz="12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GB" sz="1200" i="1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120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r>
                      <a:rPr lang="en-GB" sz="12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200" dirty="0">
                    <a:solidFill>
                      <a:srgbClr val="666666"/>
                    </a:solidFill>
                  </a:rPr>
                  <a:t>the collection of all business days in the period </a:t>
                </a:r>
                <a14:m>
                  <m:oMath xmlns:m="http://schemas.openxmlformats.org/officeDocument/2006/math">
                    <m:r>
                      <a:rPr lang="en-GB" sz="1200">
                        <a:solidFill>
                          <a:srgbClr val="666666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GB" sz="12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12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200" b="0" i="0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1200">
                        <a:solidFill>
                          <a:srgbClr val="66666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2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12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200">
                        <a:solidFill>
                          <a:srgbClr val="66666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>
                    <a:solidFill>
                      <a:srgbClr val="666666"/>
                    </a:solidFill>
                  </a:rPr>
                  <a:t>, so that </a:t>
                </a:r>
              </a:p>
              <a:p>
                <a:pPr algn="ctr"/>
                <a:endParaRPr lang="en-GB" sz="1200" b="1" i="1" dirty="0">
                  <a:solidFill>
                    <a:srgbClr val="666666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12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GB" sz="1200" b="1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200" b="1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20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GB" sz="120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GB" sz="120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&lt;…&lt;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2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200" b="0" i="0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GB" sz="1200" b="0" i="0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2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GB" sz="120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12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12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rgbClr val="666666"/>
                  </a:solidFill>
                </a:endParaRPr>
              </a:p>
              <a:p>
                <a:pPr algn="ctr"/>
                <a:endParaRPr lang="en-GB" sz="1200" dirty="0">
                  <a:solidFill>
                    <a:srgbClr val="666666"/>
                  </a:solidFill>
                </a:endParaRPr>
              </a:p>
              <a:p>
                <a:pPr algn="ctr"/>
                <a:r>
                  <a:rPr lang="en-GB" sz="1200" dirty="0">
                    <a:solidFill>
                      <a:srgbClr val="666666"/>
                    </a:solidFill>
                  </a:rPr>
                  <a:t>And</a:t>
                </a:r>
              </a:p>
              <a:p>
                <a:pPr algn="ctr"/>
                <a:endParaRPr lang="en-GB" sz="1200" dirty="0">
                  <a:solidFill>
                    <a:srgbClr val="666666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12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GB" sz="1200" b="1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2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GB" sz="12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GB" sz="12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𝐵𝐷</m:t>
                      </m:r>
                      <m:r>
                        <a:rPr lang="en-GB" sz="12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 b="0" i="0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GB" sz="120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2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rgbClr val="666666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EB828C8-91CD-C8C6-BB53-3B207B15D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8" y="1252987"/>
                <a:ext cx="3224834" cy="1650708"/>
              </a:xfrm>
              <a:prstGeom prst="rect">
                <a:avLst/>
              </a:prstGeom>
              <a:blipFill>
                <a:blip r:embed="rId2"/>
                <a:stretch>
                  <a:fillRect r="-1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rois1">
            <a:extLst>
              <a:ext uri="{FF2B5EF4-FFF2-40B4-BE49-F238E27FC236}">
                <a16:creationId xmlns:a16="http://schemas.microsoft.com/office/drawing/2014/main" id="{99B82816-7247-07EE-F22F-2A418CC1EA91}"/>
              </a:ext>
            </a:extLst>
          </p:cNvPr>
          <p:cNvGrpSpPr/>
          <p:nvPr/>
        </p:nvGrpSpPr>
        <p:grpSpPr>
          <a:xfrm>
            <a:off x="4066732" y="2032868"/>
            <a:ext cx="1058387" cy="459723"/>
            <a:chOff x="3132165" y="2325637"/>
            <a:chExt cx="1058387" cy="459723"/>
          </a:xfrm>
        </p:grpSpPr>
        <p:sp>
          <p:nvSpPr>
            <p:cNvPr id="52" name="Arrow: Curved Down 51">
              <a:extLst>
                <a:ext uri="{FF2B5EF4-FFF2-40B4-BE49-F238E27FC236}">
                  <a16:creationId xmlns:a16="http://schemas.microsoft.com/office/drawing/2014/main" id="{D9C527F4-7E98-FD9F-F8D6-2B05752F6DC6}"/>
                </a:ext>
              </a:extLst>
            </p:cNvPr>
            <p:cNvSpPr/>
            <p:nvPr/>
          </p:nvSpPr>
          <p:spPr>
            <a:xfrm>
              <a:off x="3402351" y="2632967"/>
              <a:ext cx="423200" cy="152393"/>
            </a:xfrm>
            <a:prstGeom prst="curvedDown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6A6F11A-B688-12FF-B0FB-E1BCD6139CA6}"/>
                    </a:ext>
                  </a:extLst>
                </p:cNvPr>
                <p:cNvSpPr txBox="1"/>
                <p:nvPr/>
              </p:nvSpPr>
              <p:spPr>
                <a:xfrm>
                  <a:off x="3132165" y="2325637"/>
                  <a:ext cx="1058387" cy="3036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𝑂𝐼𝑆</m:t>
                            </m:r>
                          </m:sup>
                        </m:sSubSup>
                      </m:oMath>
                    </m:oMathPara>
                  </a14:m>
                  <a:endParaRPr lang="en-GB" sz="12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6A6F11A-B688-12FF-B0FB-E1BCD6139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2165" y="2325637"/>
                  <a:ext cx="1058387" cy="30367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rois3">
            <a:extLst>
              <a:ext uri="{FF2B5EF4-FFF2-40B4-BE49-F238E27FC236}">
                <a16:creationId xmlns:a16="http://schemas.microsoft.com/office/drawing/2014/main" id="{F11408B2-B203-2DB8-2BA1-CF50C5D9169B}"/>
              </a:ext>
            </a:extLst>
          </p:cNvPr>
          <p:cNvGrpSpPr/>
          <p:nvPr/>
        </p:nvGrpSpPr>
        <p:grpSpPr>
          <a:xfrm>
            <a:off x="5229753" y="2031674"/>
            <a:ext cx="432458" cy="460431"/>
            <a:chOff x="4295186" y="2324443"/>
            <a:chExt cx="432458" cy="460431"/>
          </a:xfrm>
        </p:grpSpPr>
        <p:sp>
          <p:nvSpPr>
            <p:cNvPr id="54" name="Arrow: Curved Down 53">
              <a:extLst>
                <a:ext uri="{FF2B5EF4-FFF2-40B4-BE49-F238E27FC236}">
                  <a16:creationId xmlns:a16="http://schemas.microsoft.com/office/drawing/2014/main" id="{B8155C51-0A79-91DD-801B-CBAEBE6219D7}"/>
                </a:ext>
              </a:extLst>
            </p:cNvPr>
            <p:cNvSpPr/>
            <p:nvPr/>
          </p:nvSpPr>
          <p:spPr>
            <a:xfrm>
              <a:off x="4304444" y="2632481"/>
              <a:ext cx="423200" cy="152393"/>
            </a:xfrm>
            <a:prstGeom prst="curvedDown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9B2E921-CBD4-90E6-4606-26983C6059AF}"/>
                    </a:ext>
                  </a:extLst>
                </p:cNvPr>
                <p:cNvSpPr txBox="1"/>
                <p:nvPr/>
              </p:nvSpPr>
              <p:spPr>
                <a:xfrm>
                  <a:off x="4295186" y="2324443"/>
                  <a:ext cx="323326" cy="3036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,3</m:t>
                            </m:r>
                          </m:sub>
                          <m:sup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𝑂𝐼𝑆</m:t>
                            </m:r>
                          </m:sup>
                        </m:sSubSup>
                      </m:oMath>
                    </m:oMathPara>
                  </a14:m>
                  <a:endParaRPr lang="en-GB" sz="12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9B2E921-CBD4-90E6-4606-26983C6059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5186" y="2324443"/>
                  <a:ext cx="323326" cy="303673"/>
                </a:xfrm>
                <a:prstGeom prst="rect">
                  <a:avLst/>
                </a:prstGeom>
                <a:blipFill>
                  <a:blip r:embed="rId14"/>
                  <a:stretch>
                    <a:fillRect r="-2264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1" name="rois2">
            <a:extLst>
              <a:ext uri="{FF2B5EF4-FFF2-40B4-BE49-F238E27FC236}">
                <a16:creationId xmlns:a16="http://schemas.microsoft.com/office/drawing/2014/main" id="{C367ECA9-0E94-22EF-1F6C-8F9EFD1DB236}"/>
              </a:ext>
            </a:extLst>
          </p:cNvPr>
          <p:cNvGrpSpPr/>
          <p:nvPr/>
        </p:nvGrpSpPr>
        <p:grpSpPr>
          <a:xfrm>
            <a:off x="4746836" y="2022952"/>
            <a:ext cx="561212" cy="474351"/>
            <a:chOff x="3812269" y="2315721"/>
            <a:chExt cx="561212" cy="474351"/>
          </a:xfrm>
        </p:grpSpPr>
        <p:sp>
          <p:nvSpPr>
            <p:cNvPr id="53" name="Arrow: Curved Down 52">
              <a:extLst>
                <a:ext uri="{FF2B5EF4-FFF2-40B4-BE49-F238E27FC236}">
                  <a16:creationId xmlns:a16="http://schemas.microsoft.com/office/drawing/2014/main" id="{7661BACD-D376-F668-8FF4-8A5229E1F974}"/>
                </a:ext>
              </a:extLst>
            </p:cNvPr>
            <p:cNvSpPr/>
            <p:nvPr/>
          </p:nvSpPr>
          <p:spPr>
            <a:xfrm>
              <a:off x="3854487" y="2637679"/>
              <a:ext cx="423200" cy="152393"/>
            </a:xfrm>
            <a:prstGeom prst="curvedDown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2972C1C-AE4D-8FAF-0361-DB4025D4EDAA}"/>
                    </a:ext>
                  </a:extLst>
                </p:cNvPr>
                <p:cNvSpPr txBox="1"/>
                <p:nvPr/>
              </p:nvSpPr>
              <p:spPr>
                <a:xfrm>
                  <a:off x="3812269" y="2315721"/>
                  <a:ext cx="561212" cy="3036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,2</m:t>
                            </m:r>
                          </m:sub>
                          <m:sup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𝑂𝐼𝑆</m:t>
                            </m:r>
                          </m:sup>
                        </m:sSubSup>
                      </m:oMath>
                    </m:oMathPara>
                  </a14:m>
                  <a:endParaRPr lang="en-GB" sz="12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2972C1C-AE4D-8FAF-0361-DB4025D4E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2269" y="2315721"/>
                  <a:ext cx="561212" cy="30367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roiskn-2">
            <a:extLst>
              <a:ext uri="{FF2B5EF4-FFF2-40B4-BE49-F238E27FC236}">
                <a16:creationId xmlns:a16="http://schemas.microsoft.com/office/drawing/2014/main" id="{B8302AC8-2C34-6BC1-0692-D0A6BBB6BAEC}"/>
              </a:ext>
            </a:extLst>
          </p:cNvPr>
          <p:cNvGrpSpPr/>
          <p:nvPr/>
        </p:nvGrpSpPr>
        <p:grpSpPr>
          <a:xfrm>
            <a:off x="7476518" y="2039874"/>
            <a:ext cx="423200" cy="452229"/>
            <a:chOff x="6541951" y="2332643"/>
            <a:chExt cx="423200" cy="452229"/>
          </a:xfrm>
        </p:grpSpPr>
        <p:sp>
          <p:nvSpPr>
            <p:cNvPr id="57" name="Arrow: Curved Down 56">
              <a:extLst>
                <a:ext uri="{FF2B5EF4-FFF2-40B4-BE49-F238E27FC236}">
                  <a16:creationId xmlns:a16="http://schemas.microsoft.com/office/drawing/2014/main" id="{96A7C23A-9D05-9EC5-AE05-C860A122914A}"/>
                </a:ext>
              </a:extLst>
            </p:cNvPr>
            <p:cNvSpPr/>
            <p:nvPr/>
          </p:nvSpPr>
          <p:spPr>
            <a:xfrm>
              <a:off x="6541951" y="2632479"/>
              <a:ext cx="423200" cy="152393"/>
            </a:xfrm>
            <a:prstGeom prst="curvedDown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1F7DF0D-8BD1-AC4B-AB81-55E311F5B0DF}"/>
                    </a:ext>
                  </a:extLst>
                </p:cNvPr>
                <p:cNvSpPr txBox="1"/>
                <p:nvPr/>
              </p:nvSpPr>
              <p:spPr>
                <a:xfrm>
                  <a:off x="6541951" y="2332643"/>
                  <a:ext cx="382144" cy="3122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20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12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𝑂𝐼𝑆</m:t>
                            </m:r>
                          </m:sup>
                        </m:sSubSup>
                      </m:oMath>
                    </m:oMathPara>
                  </a14:m>
                  <a:endParaRPr lang="en-GB" sz="12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1F7DF0D-8BD1-AC4B-AB81-55E311F5B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1951" y="2332643"/>
                  <a:ext cx="382144" cy="312201"/>
                </a:xfrm>
                <a:prstGeom prst="rect">
                  <a:avLst/>
                </a:prstGeom>
                <a:blipFill>
                  <a:blip r:embed="rId16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3" name="rois4">
            <a:extLst>
              <a:ext uri="{FF2B5EF4-FFF2-40B4-BE49-F238E27FC236}">
                <a16:creationId xmlns:a16="http://schemas.microsoft.com/office/drawing/2014/main" id="{E65BBCA6-B521-C99A-CC0C-1BE909148351}"/>
              </a:ext>
            </a:extLst>
          </p:cNvPr>
          <p:cNvGrpSpPr/>
          <p:nvPr/>
        </p:nvGrpSpPr>
        <p:grpSpPr>
          <a:xfrm>
            <a:off x="5679956" y="2018849"/>
            <a:ext cx="423200" cy="473255"/>
            <a:chOff x="4745389" y="2311618"/>
            <a:chExt cx="423200" cy="473255"/>
          </a:xfrm>
        </p:grpSpPr>
        <p:sp>
          <p:nvSpPr>
            <p:cNvPr id="55" name="Arrow: Curved Down 54">
              <a:extLst>
                <a:ext uri="{FF2B5EF4-FFF2-40B4-BE49-F238E27FC236}">
                  <a16:creationId xmlns:a16="http://schemas.microsoft.com/office/drawing/2014/main" id="{C1BA01CD-EF87-4885-10B9-E91C4E888FD8}"/>
                </a:ext>
              </a:extLst>
            </p:cNvPr>
            <p:cNvSpPr/>
            <p:nvPr/>
          </p:nvSpPr>
          <p:spPr>
            <a:xfrm>
              <a:off x="4745389" y="2632480"/>
              <a:ext cx="423200" cy="152393"/>
            </a:xfrm>
            <a:prstGeom prst="curvedDown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D1A4272-820F-3740-98C0-DB063240DC20}"/>
                    </a:ext>
                  </a:extLst>
                </p:cNvPr>
                <p:cNvSpPr txBox="1"/>
                <p:nvPr/>
              </p:nvSpPr>
              <p:spPr>
                <a:xfrm>
                  <a:off x="4754131" y="2311618"/>
                  <a:ext cx="365685" cy="3036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2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,4</m:t>
                            </m:r>
                          </m:sub>
                          <m:sup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𝑂𝐼𝑆</m:t>
                            </m:r>
                          </m:sup>
                        </m:sSubSup>
                      </m:oMath>
                    </m:oMathPara>
                  </a14:m>
                  <a:endParaRPr lang="en-GB" sz="12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D1A4272-820F-3740-98C0-DB063240DC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131" y="2311618"/>
                  <a:ext cx="365685" cy="303673"/>
                </a:xfrm>
                <a:prstGeom prst="rect">
                  <a:avLst/>
                </a:prstGeom>
                <a:blipFill>
                  <a:blip r:embed="rId17"/>
                  <a:stretch>
                    <a:fillRect r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rois5">
            <a:extLst>
              <a:ext uri="{FF2B5EF4-FFF2-40B4-BE49-F238E27FC236}">
                <a16:creationId xmlns:a16="http://schemas.microsoft.com/office/drawing/2014/main" id="{11D3A32B-5D96-DEE0-5D2B-B99F5E55EB15}"/>
              </a:ext>
            </a:extLst>
          </p:cNvPr>
          <p:cNvGrpSpPr/>
          <p:nvPr/>
        </p:nvGrpSpPr>
        <p:grpSpPr>
          <a:xfrm>
            <a:off x="6120901" y="2039874"/>
            <a:ext cx="423200" cy="460743"/>
            <a:chOff x="5186334" y="2332643"/>
            <a:chExt cx="423200" cy="460743"/>
          </a:xfrm>
        </p:grpSpPr>
        <p:sp>
          <p:nvSpPr>
            <p:cNvPr id="56" name="Arrow: Curved Down 55">
              <a:extLst>
                <a:ext uri="{FF2B5EF4-FFF2-40B4-BE49-F238E27FC236}">
                  <a16:creationId xmlns:a16="http://schemas.microsoft.com/office/drawing/2014/main" id="{233F9410-F450-D2CD-0682-77DA98748EBE}"/>
                </a:ext>
              </a:extLst>
            </p:cNvPr>
            <p:cNvSpPr/>
            <p:nvPr/>
          </p:nvSpPr>
          <p:spPr>
            <a:xfrm>
              <a:off x="5186334" y="2640993"/>
              <a:ext cx="423200" cy="152393"/>
            </a:xfrm>
            <a:prstGeom prst="curvedDown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8397355-0B13-578B-52BB-B3C991976C96}"/>
                    </a:ext>
                  </a:extLst>
                </p:cNvPr>
                <p:cNvSpPr txBox="1"/>
                <p:nvPr/>
              </p:nvSpPr>
              <p:spPr>
                <a:xfrm>
                  <a:off x="5186334" y="2332643"/>
                  <a:ext cx="340904" cy="3036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,5</m:t>
                            </m:r>
                          </m:sub>
                          <m:sup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𝑂𝐼𝑆</m:t>
                            </m:r>
                          </m:sup>
                        </m:sSubSup>
                      </m:oMath>
                    </m:oMathPara>
                  </a14:m>
                  <a:endParaRPr lang="en-GB" sz="12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8397355-0B13-578B-52BB-B3C991976C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334" y="2332643"/>
                  <a:ext cx="340904" cy="303673"/>
                </a:xfrm>
                <a:prstGeom prst="rect">
                  <a:avLst/>
                </a:prstGeom>
                <a:blipFill>
                  <a:blip r:embed="rId18"/>
                  <a:stretch>
                    <a:fillRect r="-160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6" name="roiski-1">
            <a:extLst>
              <a:ext uri="{FF2B5EF4-FFF2-40B4-BE49-F238E27FC236}">
                <a16:creationId xmlns:a16="http://schemas.microsoft.com/office/drawing/2014/main" id="{F1C9C55B-E4A9-4408-5A6B-A91915F7F3EE}"/>
              </a:ext>
            </a:extLst>
          </p:cNvPr>
          <p:cNvGrpSpPr/>
          <p:nvPr/>
        </p:nvGrpSpPr>
        <p:grpSpPr>
          <a:xfrm>
            <a:off x="7923674" y="2039874"/>
            <a:ext cx="423200" cy="448419"/>
            <a:chOff x="6989107" y="2332643"/>
            <a:chExt cx="423200" cy="448419"/>
          </a:xfrm>
        </p:grpSpPr>
        <p:sp>
          <p:nvSpPr>
            <p:cNvPr id="58" name="Arrow: Curved Down 57">
              <a:extLst>
                <a:ext uri="{FF2B5EF4-FFF2-40B4-BE49-F238E27FC236}">
                  <a16:creationId xmlns:a16="http://schemas.microsoft.com/office/drawing/2014/main" id="{71B60273-D3D8-1AF3-9028-C9ED2F2A5480}"/>
                </a:ext>
              </a:extLst>
            </p:cNvPr>
            <p:cNvSpPr/>
            <p:nvPr/>
          </p:nvSpPr>
          <p:spPr>
            <a:xfrm>
              <a:off x="6989107" y="2628669"/>
              <a:ext cx="423200" cy="152393"/>
            </a:xfrm>
            <a:prstGeom prst="curvedDown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98BD987-91B8-D34D-7CE4-9BC37AD81729}"/>
                    </a:ext>
                  </a:extLst>
                </p:cNvPr>
                <p:cNvSpPr txBox="1"/>
                <p:nvPr/>
              </p:nvSpPr>
              <p:spPr>
                <a:xfrm>
                  <a:off x="7006622" y="2332643"/>
                  <a:ext cx="340904" cy="3135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𝑂𝐼𝑆</m:t>
                            </m:r>
                          </m:sup>
                        </m:sSubSup>
                      </m:oMath>
                    </m:oMathPara>
                  </a14:m>
                  <a:endParaRPr lang="en-GB" sz="12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98BD987-91B8-D34D-7CE4-9BC37AD817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622" y="2332643"/>
                  <a:ext cx="340904" cy="313547"/>
                </a:xfrm>
                <a:prstGeom prst="rect">
                  <a:avLst/>
                </a:prstGeom>
                <a:blipFill>
                  <a:blip r:embed="rId19"/>
                  <a:stretch>
                    <a:fillRect r="-5272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6244FD8-B7C8-6CE6-FF68-C83E03341E39}"/>
                  </a:ext>
                </a:extLst>
              </p:cNvPr>
              <p:cNvSpPr txBox="1"/>
              <p:nvPr/>
            </p:nvSpPr>
            <p:spPr>
              <a:xfrm>
                <a:off x="4240855" y="4112650"/>
                <a:ext cx="2397130" cy="63017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𝑂𝐼𝑆</m:t>
                              </m:r>
                            </m:sup>
                          </m:sSub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6244FD8-B7C8-6CE6-FF68-C83E03341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855" y="4112650"/>
                <a:ext cx="2397130" cy="63017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95440E6-B256-9125-8E0A-B4E22D101CD7}"/>
                  </a:ext>
                </a:extLst>
              </p:cNvPr>
              <p:cNvSpPr txBox="1"/>
              <p:nvPr/>
            </p:nvSpPr>
            <p:spPr>
              <a:xfrm>
                <a:off x="5099980" y="5233800"/>
                <a:ext cx="3651804" cy="885050"/>
              </a:xfrm>
              <a:prstGeom prst="rect">
                <a:avLst/>
              </a:prstGeom>
              <a:solidFill>
                <a:srgbClr val="FCF4E8"/>
              </a:solidFill>
              <a:ln>
                <a:solidFill>
                  <a:schemeClr val="accent4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𝐹𝐿𝑇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𝑂𝐼𝑆</m:t>
                                  </m:r>
                                </m:sup>
                              </m:sSub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95440E6-B256-9125-8E0A-B4E22D101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980" y="5233800"/>
                <a:ext cx="3651804" cy="88505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explanation_accruedperiod">
                <a:extLst>
                  <a:ext uri="{FF2B5EF4-FFF2-40B4-BE49-F238E27FC236}">
                    <a16:creationId xmlns:a16="http://schemas.microsoft.com/office/drawing/2014/main" id="{175C82D7-5C51-6FAC-CC61-A119B8E46DEC}"/>
                  </a:ext>
                </a:extLst>
              </p:cNvPr>
              <p:cNvSpPr txBox="1"/>
              <p:nvPr/>
            </p:nvSpPr>
            <p:spPr>
              <a:xfrm>
                <a:off x="7069437" y="4167279"/>
                <a:ext cx="1860259" cy="487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360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5" name="explanation_accruedperiod">
                <a:extLst>
                  <a:ext uri="{FF2B5EF4-FFF2-40B4-BE49-F238E27FC236}">
                    <a16:creationId xmlns:a16="http://schemas.microsoft.com/office/drawing/2014/main" id="{175C82D7-5C51-6FAC-CC61-A119B8E46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437" y="4167279"/>
                <a:ext cx="1860259" cy="48763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283BC2E-B4A9-7CA2-6F29-0CFF6BCD08FE}"/>
                  </a:ext>
                </a:extLst>
              </p:cNvPr>
              <p:cNvSpPr txBox="1"/>
              <p:nvPr/>
            </p:nvSpPr>
            <p:spPr>
              <a:xfrm>
                <a:off x="9690253" y="5266799"/>
                <a:ext cx="1543176" cy="812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283BC2E-B4A9-7CA2-6F29-0CFF6BCD0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0253" y="5266799"/>
                <a:ext cx="1543176" cy="81253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B0">
                <a:extLst>
                  <a:ext uri="{FF2B5EF4-FFF2-40B4-BE49-F238E27FC236}">
                    <a16:creationId xmlns:a16="http://schemas.microsoft.com/office/drawing/2014/main" id="{E9B7E6A6-4305-9C46-7BE9-FFAD5846ECE6}"/>
                  </a:ext>
                </a:extLst>
              </p:cNvPr>
              <p:cNvSpPr txBox="1"/>
              <p:nvPr/>
            </p:nvSpPr>
            <p:spPr>
              <a:xfrm>
                <a:off x="868230" y="3661420"/>
                <a:ext cx="228131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2" name="B0">
                <a:extLst>
                  <a:ext uri="{FF2B5EF4-FFF2-40B4-BE49-F238E27FC236}">
                    <a16:creationId xmlns:a16="http://schemas.microsoft.com/office/drawing/2014/main" id="{E9B7E6A6-4305-9C46-7BE9-FFAD5846E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30" y="3661420"/>
                <a:ext cx="2281312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B2">
                <a:extLst>
                  <a:ext uri="{FF2B5EF4-FFF2-40B4-BE49-F238E27FC236}">
                    <a16:creationId xmlns:a16="http://schemas.microsoft.com/office/drawing/2014/main" id="{48E5742B-F7AF-33B5-D5CA-80DF10483F3A}"/>
                  </a:ext>
                </a:extLst>
              </p:cNvPr>
              <p:cNvSpPr txBox="1"/>
              <p:nvPr/>
            </p:nvSpPr>
            <p:spPr>
              <a:xfrm>
                <a:off x="3858545" y="3650159"/>
                <a:ext cx="1486969" cy="3405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𝑂𝐼𝑆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3" name="B2">
                <a:extLst>
                  <a:ext uri="{FF2B5EF4-FFF2-40B4-BE49-F238E27FC236}">
                    <a16:creationId xmlns:a16="http://schemas.microsoft.com/office/drawing/2014/main" id="{48E5742B-F7AF-33B5-D5CA-80DF10483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545" y="3650159"/>
                <a:ext cx="1486969" cy="34054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B3">
                <a:extLst>
                  <a:ext uri="{FF2B5EF4-FFF2-40B4-BE49-F238E27FC236}">
                    <a16:creationId xmlns:a16="http://schemas.microsoft.com/office/drawing/2014/main" id="{C7720027-1DD7-D273-00D2-EE22D7A21A1F}"/>
                  </a:ext>
                </a:extLst>
              </p:cNvPr>
              <p:cNvSpPr txBox="1"/>
              <p:nvPr/>
            </p:nvSpPr>
            <p:spPr>
              <a:xfrm>
                <a:off x="5099980" y="3669385"/>
                <a:ext cx="1627652" cy="3405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𝑂𝐼𝑆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4" name="B3">
                <a:extLst>
                  <a:ext uri="{FF2B5EF4-FFF2-40B4-BE49-F238E27FC236}">
                    <a16:creationId xmlns:a16="http://schemas.microsoft.com/office/drawing/2014/main" id="{C7720027-1DD7-D273-00D2-EE22D7A21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980" y="3669385"/>
                <a:ext cx="1627652" cy="34054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B1">
                <a:extLst>
                  <a:ext uri="{FF2B5EF4-FFF2-40B4-BE49-F238E27FC236}">
                    <a16:creationId xmlns:a16="http://schemas.microsoft.com/office/drawing/2014/main" id="{DB01E58E-E7DE-36D1-82D9-CFA462CC0FF6}"/>
                  </a:ext>
                </a:extLst>
              </p:cNvPr>
              <p:cNvSpPr txBox="1"/>
              <p:nvPr/>
            </p:nvSpPr>
            <p:spPr>
              <a:xfrm>
                <a:off x="2483456" y="3641000"/>
                <a:ext cx="1572615" cy="3405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𝑂𝐼𝑆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6" name="B1">
                <a:extLst>
                  <a:ext uri="{FF2B5EF4-FFF2-40B4-BE49-F238E27FC236}">
                    <a16:creationId xmlns:a16="http://schemas.microsoft.com/office/drawing/2014/main" id="{DB01E58E-E7DE-36D1-82D9-CFA462CC0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456" y="3641000"/>
                <a:ext cx="1572615" cy="34054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...">
                <a:extLst>
                  <a:ext uri="{FF2B5EF4-FFF2-40B4-BE49-F238E27FC236}">
                    <a16:creationId xmlns:a16="http://schemas.microsoft.com/office/drawing/2014/main" id="{CEAEF4C7-BE84-F786-60B7-F5D338959915}"/>
                  </a:ext>
                </a:extLst>
              </p:cNvPr>
              <p:cNvSpPr txBox="1"/>
              <p:nvPr/>
            </p:nvSpPr>
            <p:spPr>
              <a:xfrm>
                <a:off x="5996650" y="3698004"/>
                <a:ext cx="16276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7" name="...">
                <a:extLst>
                  <a:ext uri="{FF2B5EF4-FFF2-40B4-BE49-F238E27FC236}">
                    <a16:creationId xmlns:a16="http://schemas.microsoft.com/office/drawing/2014/main" id="{CEAEF4C7-BE84-F786-60B7-F5D338959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650" y="3698004"/>
                <a:ext cx="1627652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Bki-1">
                <a:extLst>
                  <a:ext uri="{FF2B5EF4-FFF2-40B4-BE49-F238E27FC236}">
                    <a16:creationId xmlns:a16="http://schemas.microsoft.com/office/drawing/2014/main" id="{1526F0C1-9510-822C-A2DB-A0ACFB114500}"/>
                  </a:ext>
                </a:extLst>
              </p:cNvPr>
              <p:cNvSpPr txBox="1"/>
              <p:nvPr/>
            </p:nvSpPr>
            <p:spPr>
              <a:xfrm>
                <a:off x="8585475" y="3689953"/>
                <a:ext cx="1892157" cy="352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4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1400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4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4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𝑂𝐼𝑆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8" name="Bki-1">
                <a:extLst>
                  <a:ext uri="{FF2B5EF4-FFF2-40B4-BE49-F238E27FC236}">
                    <a16:creationId xmlns:a16="http://schemas.microsoft.com/office/drawing/2014/main" id="{1526F0C1-9510-822C-A2DB-A0ACFB114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475" y="3689953"/>
                <a:ext cx="1892157" cy="35214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Bki-2">
                <a:extLst>
                  <a:ext uri="{FF2B5EF4-FFF2-40B4-BE49-F238E27FC236}">
                    <a16:creationId xmlns:a16="http://schemas.microsoft.com/office/drawing/2014/main" id="{C0E4C505-4567-EED1-E2E3-F8D1DBF31356}"/>
                  </a:ext>
                </a:extLst>
              </p:cNvPr>
              <p:cNvSpPr txBox="1"/>
              <p:nvPr/>
            </p:nvSpPr>
            <p:spPr>
              <a:xfrm>
                <a:off x="6887266" y="3685098"/>
                <a:ext cx="1892157" cy="352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4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1400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4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4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𝑂𝐼𝑆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9" name="Bki-2">
                <a:extLst>
                  <a:ext uri="{FF2B5EF4-FFF2-40B4-BE49-F238E27FC236}">
                    <a16:creationId xmlns:a16="http://schemas.microsoft.com/office/drawing/2014/main" id="{C0E4C505-4567-EED1-E2E3-F8D1DBF31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66" y="3685098"/>
                <a:ext cx="1892157" cy="35214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1996F39-730E-C758-3E1D-3E5159527CB3}"/>
              </a:ext>
            </a:extLst>
          </p:cNvPr>
          <p:cNvGrpSpPr/>
          <p:nvPr/>
        </p:nvGrpSpPr>
        <p:grpSpPr>
          <a:xfrm>
            <a:off x="5115221" y="-164268"/>
            <a:ext cx="4170994" cy="2782616"/>
            <a:chOff x="4769103" y="570349"/>
            <a:chExt cx="4170994" cy="2782616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3" name="Chart 102">
                  <a:extLst>
                    <a:ext uri="{FF2B5EF4-FFF2-40B4-BE49-F238E27FC236}">
                      <a16:creationId xmlns:a16="http://schemas.microsoft.com/office/drawing/2014/main" id="{58934795-5DE4-F428-9168-758CCDEE72E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110148870"/>
                    </p:ext>
                  </p:extLst>
                </p:nvPr>
              </p:nvGraphicFramePr>
              <p:xfrm>
                <a:off x="4769103" y="570349"/>
                <a:ext cx="4170994" cy="278261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3"/>
                </a:graphicData>
              </a:graphic>
            </p:graphicFrame>
          </mc:Choice>
          <mc:Fallback xmlns="">
            <p:graphicFrame>
              <p:nvGraphicFramePr>
                <p:cNvPr id="103" name="Chart 102">
                  <a:extLst>
                    <a:ext uri="{FF2B5EF4-FFF2-40B4-BE49-F238E27FC236}">
                      <a16:creationId xmlns:a16="http://schemas.microsoft.com/office/drawing/2014/main" id="{58934795-5DE4-F428-9168-758CCDEE72E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110148870"/>
                    </p:ext>
                  </p:extLst>
                </p:nvPr>
              </p:nvGraphicFramePr>
              <p:xfrm>
                <a:off x="4769103" y="570349"/>
                <a:ext cx="4170994" cy="278261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ABA5B1F-F42C-00B5-D9FB-9FFEE2AE66A8}"/>
                    </a:ext>
                  </a:extLst>
                </p:cNvPr>
                <p:cNvSpPr txBox="1"/>
                <p:nvPr/>
              </p:nvSpPr>
              <p:spPr>
                <a:xfrm>
                  <a:off x="4769103" y="2086463"/>
                  <a:ext cx="157799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ABA5B1F-F42C-00B5-D9FB-9FFEE2AE6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9103" y="2086463"/>
                  <a:ext cx="157799" cy="161583"/>
                </a:xfrm>
                <a:prstGeom prst="rect">
                  <a:avLst/>
                </a:prstGeom>
                <a:blipFill>
                  <a:blip r:embed="rId35"/>
                  <a:stretch>
                    <a:fillRect l="-19231" r="-7692" b="-1538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588A4FB-D1C7-FC02-29B9-00EA2CF2C559}"/>
                    </a:ext>
                  </a:extLst>
                </p:cNvPr>
                <p:cNvSpPr txBox="1"/>
                <p:nvPr/>
              </p:nvSpPr>
              <p:spPr>
                <a:xfrm>
                  <a:off x="4926902" y="1993128"/>
                  <a:ext cx="318485" cy="1740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𝑆𝑝𝑜𝑡</m:t>
                            </m:r>
                          </m:sub>
                        </m:sSub>
                      </m:oMath>
                    </m:oMathPara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588A4FB-D1C7-FC02-29B9-00EA2CF2C5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6902" y="1993128"/>
                  <a:ext cx="318485" cy="174087"/>
                </a:xfrm>
                <a:prstGeom prst="rect">
                  <a:avLst/>
                </a:prstGeom>
                <a:blipFill>
                  <a:blip r:embed="rId36"/>
                  <a:stretch>
                    <a:fillRect l="-9615" r="-5769" b="-206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04EA471-8991-8BBE-D82B-3A8F003F6CE7}"/>
                    </a:ext>
                  </a:extLst>
                </p:cNvPr>
                <p:cNvSpPr txBox="1"/>
                <p:nvPr/>
              </p:nvSpPr>
              <p:spPr>
                <a:xfrm>
                  <a:off x="5682771" y="2097831"/>
                  <a:ext cx="15465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04EA471-8991-8BBE-D82B-3A8F003F6C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2771" y="2097831"/>
                  <a:ext cx="154658" cy="161583"/>
                </a:xfrm>
                <a:prstGeom prst="rect">
                  <a:avLst/>
                </a:prstGeom>
                <a:blipFill>
                  <a:blip r:embed="rId37"/>
                  <a:stretch>
                    <a:fillRect l="-20000" r="-8000" b="-1538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6C3B4651-C1A2-5752-221F-0A602AE13431}"/>
                    </a:ext>
                  </a:extLst>
                </p:cNvPr>
                <p:cNvSpPr txBox="1"/>
                <p:nvPr/>
              </p:nvSpPr>
              <p:spPr>
                <a:xfrm>
                  <a:off x="5854594" y="2017747"/>
                  <a:ext cx="314766" cy="1644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𝑃𝐴𝑌</m:t>
                            </m:r>
                          </m:sup>
                        </m:sSubSup>
                      </m:oMath>
                    </m:oMathPara>
                  </a14:m>
                  <a:endParaRPr lang="en-GB" sz="105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6C3B4651-C1A2-5752-221F-0A602AE134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4594" y="2017747"/>
                  <a:ext cx="314766" cy="164469"/>
                </a:xfrm>
                <a:prstGeom prst="rect">
                  <a:avLst/>
                </a:prstGeom>
                <a:blipFill>
                  <a:blip r:embed="rId38"/>
                  <a:stretch>
                    <a:fillRect l="-9615" r="-3846" b="-222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9F6B73C-D39A-F0FD-3D0F-AE334B6F9BB9}"/>
                    </a:ext>
                  </a:extLst>
                </p:cNvPr>
                <p:cNvSpPr txBox="1"/>
                <p:nvPr/>
              </p:nvSpPr>
              <p:spPr>
                <a:xfrm>
                  <a:off x="6623909" y="2103895"/>
                  <a:ext cx="157799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9F6B73C-D39A-F0FD-3D0F-AE334B6F9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3909" y="2103895"/>
                  <a:ext cx="157799" cy="161583"/>
                </a:xfrm>
                <a:prstGeom prst="rect">
                  <a:avLst/>
                </a:prstGeom>
                <a:blipFill>
                  <a:blip r:embed="rId39"/>
                  <a:stretch>
                    <a:fillRect l="-19231" r="-11538" b="-1538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60ACA09-79CA-A187-4A91-BD4EEBC09856}"/>
                    </a:ext>
                  </a:extLst>
                </p:cNvPr>
                <p:cNvSpPr txBox="1"/>
                <p:nvPr/>
              </p:nvSpPr>
              <p:spPr>
                <a:xfrm>
                  <a:off x="6795732" y="2023811"/>
                  <a:ext cx="314765" cy="1647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𝑃𝐴𝑌</m:t>
                            </m:r>
                          </m:sup>
                        </m:sSubSup>
                      </m:oMath>
                    </m:oMathPara>
                  </a14:m>
                  <a:endParaRPr lang="en-GB" sz="105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60ACA09-79CA-A187-4A91-BD4EEBC098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5732" y="2023811"/>
                  <a:ext cx="314765" cy="164725"/>
                </a:xfrm>
                <a:prstGeom prst="rect">
                  <a:avLst/>
                </a:prstGeom>
                <a:blipFill>
                  <a:blip r:embed="rId40"/>
                  <a:stretch>
                    <a:fillRect l="-9615" r="-5769" b="-222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DFC60B17-D046-D919-5B7B-F98E5AD0DC4F}"/>
                    </a:ext>
                  </a:extLst>
                </p:cNvPr>
                <p:cNvSpPr txBox="1"/>
                <p:nvPr/>
              </p:nvSpPr>
              <p:spPr>
                <a:xfrm>
                  <a:off x="7496151" y="2113353"/>
                  <a:ext cx="29572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DFC60B17-D046-D919-5B7B-F98E5AD0D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6151" y="2113353"/>
                  <a:ext cx="295722" cy="161583"/>
                </a:xfrm>
                <a:prstGeom prst="rect">
                  <a:avLst/>
                </a:prstGeom>
                <a:blipFill>
                  <a:blip r:embed="rId41"/>
                  <a:stretch>
                    <a:fillRect l="-10204" r="-4082" b="-148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43FA221A-F492-B4DF-365E-B8D70D268733}"/>
                    </a:ext>
                  </a:extLst>
                </p:cNvPr>
                <p:cNvSpPr txBox="1"/>
                <p:nvPr/>
              </p:nvSpPr>
              <p:spPr>
                <a:xfrm>
                  <a:off x="7692235" y="2007976"/>
                  <a:ext cx="314765" cy="165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𝑃𝐴𝑌</m:t>
                            </m:r>
                          </m:sup>
                        </m:sSubSup>
                      </m:oMath>
                    </m:oMathPara>
                  </a14:m>
                  <a:endParaRPr lang="en-GB" sz="105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43FA221A-F492-B4DF-365E-B8D70D268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2235" y="2007976"/>
                  <a:ext cx="314765" cy="165302"/>
                </a:xfrm>
                <a:prstGeom prst="rect">
                  <a:avLst/>
                </a:prstGeom>
                <a:blipFill>
                  <a:blip r:embed="rId42"/>
                  <a:stretch>
                    <a:fillRect l="-9615" r="-5769" b="-1851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0E7EE34-1291-E95E-BB0C-97C57CA0D0A0}"/>
                    </a:ext>
                  </a:extLst>
                </p:cNvPr>
                <p:cNvSpPr txBox="1"/>
                <p:nvPr/>
              </p:nvSpPr>
              <p:spPr>
                <a:xfrm>
                  <a:off x="8469801" y="2113353"/>
                  <a:ext cx="163571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0E7EE34-1291-E95E-BB0C-97C57CA0D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9801" y="2113353"/>
                  <a:ext cx="163571" cy="161583"/>
                </a:xfrm>
                <a:prstGeom prst="rect">
                  <a:avLst/>
                </a:prstGeom>
                <a:blipFill>
                  <a:blip r:embed="rId43"/>
                  <a:stretch>
                    <a:fillRect l="-18519" b="-111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2E271F3-8C58-7C1E-59C5-AFCA7456A8C0}"/>
                    </a:ext>
                  </a:extLst>
                </p:cNvPr>
                <p:cNvSpPr txBox="1"/>
                <p:nvPr/>
              </p:nvSpPr>
              <p:spPr>
                <a:xfrm>
                  <a:off x="8575513" y="1997791"/>
                  <a:ext cx="314765" cy="1620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𝑃𝐴𝑌</m:t>
                            </m:r>
                          </m:sup>
                        </m:sSubSup>
                      </m:oMath>
                    </m:oMathPara>
                  </a14:m>
                  <a:endParaRPr lang="en-GB" sz="105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2E271F3-8C58-7C1E-59C5-AFCA7456A8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5513" y="1997791"/>
                  <a:ext cx="314765" cy="162096"/>
                </a:xfrm>
                <a:prstGeom prst="rect">
                  <a:avLst/>
                </a:prstGeom>
                <a:blipFill>
                  <a:blip r:embed="rId44"/>
                  <a:stretch>
                    <a:fillRect l="-9615" r="-5769" b="-111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D81AFC2-FE94-C372-2C99-C056F32241EC}"/>
                </a:ext>
              </a:extLst>
            </p:cNvPr>
            <p:cNvSpPr txBox="1"/>
            <p:nvPr/>
          </p:nvSpPr>
          <p:spPr>
            <a:xfrm>
              <a:off x="7240907" y="2005671"/>
              <a:ext cx="100990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050" b="0" i="1" dirty="0">
                  <a:latin typeface="Cambria Math" panose="02040503050406030204" pitchFamily="18" charset="0"/>
                </a:rPr>
                <a:t>…</a:t>
              </a:r>
            </a:p>
          </p:txBody>
        </p:sp>
      </p:grpSp>
      <p:cxnSp>
        <p:nvCxnSpPr>
          <p:cNvPr id="118" name="Zoom left">
            <a:extLst>
              <a:ext uri="{FF2B5EF4-FFF2-40B4-BE49-F238E27FC236}">
                <a16:creationId xmlns:a16="http://schemas.microsoft.com/office/drawing/2014/main" id="{EBE48597-8779-B5AD-0062-2EE84823CC8D}"/>
              </a:ext>
            </a:extLst>
          </p:cNvPr>
          <p:cNvCxnSpPr>
            <a:cxnSpLocks/>
          </p:cNvCxnSpPr>
          <p:nvPr/>
        </p:nvCxnSpPr>
        <p:spPr>
          <a:xfrm flipV="1">
            <a:off x="4481665" y="1308408"/>
            <a:ext cx="1604859" cy="123722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Zoom Right">
            <a:extLst>
              <a:ext uri="{FF2B5EF4-FFF2-40B4-BE49-F238E27FC236}">
                <a16:creationId xmlns:a16="http://schemas.microsoft.com/office/drawing/2014/main" id="{78B6CD7D-7113-DE9D-3F9E-B0474FDF1C9C}"/>
              </a:ext>
            </a:extLst>
          </p:cNvPr>
          <p:cNvCxnSpPr>
            <a:cxnSpLocks/>
          </p:cNvCxnSpPr>
          <p:nvPr/>
        </p:nvCxnSpPr>
        <p:spPr>
          <a:xfrm flipH="1" flipV="1">
            <a:off x="7106997" y="1320451"/>
            <a:ext cx="1522903" cy="124701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_zoom">
            <a:extLst>
              <a:ext uri="{FF2B5EF4-FFF2-40B4-BE49-F238E27FC236}">
                <a16:creationId xmlns:a16="http://schemas.microsoft.com/office/drawing/2014/main" id="{D87F7590-0818-6D34-CF87-E95C36FAF9E0}"/>
              </a:ext>
            </a:extLst>
          </p:cNvPr>
          <p:cNvSpPr/>
          <p:nvPr/>
        </p:nvSpPr>
        <p:spPr>
          <a:xfrm>
            <a:off x="6094979" y="1157010"/>
            <a:ext cx="914995" cy="157786"/>
          </a:xfrm>
          <a:prstGeom prst="roundRect">
            <a:avLst/>
          </a:prstGeom>
          <a:solidFill>
            <a:srgbClr val="D34811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B30DB211-00E5-0478-C08A-92E297FD7832}"/>
                  </a:ext>
                </a:extLst>
              </p:cNvPr>
              <p:cNvSpPr txBox="1"/>
              <p:nvPr/>
            </p:nvSpPr>
            <p:spPr>
              <a:xfrm>
                <a:off x="3612967" y="4258459"/>
                <a:ext cx="6675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B30DB211-00E5-0478-C08A-92E297FD7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967" y="4258459"/>
                <a:ext cx="667512" cy="338554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TextBox 141">
            <a:extLst>
              <a:ext uri="{FF2B5EF4-FFF2-40B4-BE49-F238E27FC236}">
                <a16:creationId xmlns:a16="http://schemas.microsoft.com/office/drawing/2014/main" id="{82E6C2E0-D006-2F01-8337-913347C65EE3}"/>
              </a:ext>
            </a:extLst>
          </p:cNvPr>
          <p:cNvSpPr txBox="1"/>
          <p:nvPr/>
        </p:nvSpPr>
        <p:spPr>
          <a:xfrm>
            <a:off x="6753856" y="4282440"/>
            <a:ext cx="5522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With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26894AF-52CE-2B11-DA8F-8AA9B740463E}"/>
              </a:ext>
            </a:extLst>
          </p:cNvPr>
          <p:cNvCxnSpPr>
            <a:cxnSpLocks/>
          </p:cNvCxnSpPr>
          <p:nvPr/>
        </p:nvCxnSpPr>
        <p:spPr>
          <a:xfrm>
            <a:off x="256032" y="3497198"/>
            <a:ext cx="11645012" cy="643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77CE0D2-B95E-0D9F-66D8-5F67C166A2CE}"/>
                  </a:ext>
                </a:extLst>
              </p:cNvPr>
              <p:cNvSpPr txBox="1"/>
              <p:nvPr/>
            </p:nvSpPr>
            <p:spPr>
              <a:xfrm>
                <a:off x="1054832" y="4552537"/>
                <a:ext cx="2308590" cy="475964"/>
              </a:xfrm>
              <a:prstGeom prst="rect">
                <a:avLst/>
              </a:prstGeom>
              <a:solidFill>
                <a:srgbClr val="FDEAE3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𝑨𝒃𝒖𝒔𝒆</m:t>
                      </m:r>
                      <m:r>
                        <a:rPr lang="en-GB" sz="1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GB" sz="1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𝑵𝒐𝒕𝒂𝒕𝒊𝒐𝒏</m:t>
                      </m:r>
                      <m:r>
                        <a:rPr lang="en-GB" sz="1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m:oMathPara>
                </a14:m>
                <a:endParaRPr lang="en-GB" sz="12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𝑆𝑝𝑜𝑡</m:t>
                          </m:r>
                        </m:sub>
                      </m:sSub>
                      <m:r>
                        <a:rPr lang="en-GB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77CE0D2-B95E-0D9F-66D8-5F67C166A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832" y="4552537"/>
                <a:ext cx="2308590" cy="475964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95E2C45-F4AF-D7C4-BDBD-B1BFAE37D16F}"/>
                  </a:ext>
                </a:extLst>
              </p:cNvPr>
              <p:cNvSpPr txBox="1"/>
              <p:nvPr/>
            </p:nvSpPr>
            <p:spPr>
              <a:xfrm>
                <a:off x="6086524" y="915787"/>
                <a:ext cx="914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12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chemeClr val="accent1"/>
                    </a:solidFill>
                  </a:rPr>
                  <a:t> Period</a:t>
                </a: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95E2C45-F4AF-D7C4-BDBD-B1BFAE37D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524" y="915787"/>
                <a:ext cx="914995" cy="276999"/>
              </a:xfrm>
              <a:prstGeom prst="rect">
                <a:avLst/>
              </a:prstGeom>
              <a:blipFill>
                <a:blip r:embed="rId4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roiski">
            <a:extLst>
              <a:ext uri="{FF2B5EF4-FFF2-40B4-BE49-F238E27FC236}">
                <a16:creationId xmlns:a16="http://schemas.microsoft.com/office/drawing/2014/main" id="{7C8E4D6C-DDEE-87B4-F6FD-CE776F0A926C}"/>
              </a:ext>
            </a:extLst>
          </p:cNvPr>
          <p:cNvGrpSpPr/>
          <p:nvPr/>
        </p:nvGrpSpPr>
        <p:grpSpPr>
          <a:xfrm>
            <a:off x="8348735" y="2031674"/>
            <a:ext cx="423200" cy="448419"/>
            <a:chOff x="6989107" y="2332643"/>
            <a:chExt cx="423200" cy="448419"/>
          </a:xfrm>
        </p:grpSpPr>
        <p:sp>
          <p:nvSpPr>
            <p:cNvPr id="153" name="Arrow: Curved Down 152">
              <a:extLst>
                <a:ext uri="{FF2B5EF4-FFF2-40B4-BE49-F238E27FC236}">
                  <a16:creationId xmlns:a16="http://schemas.microsoft.com/office/drawing/2014/main" id="{CF26CF9D-9E3F-EE18-B9E1-2354B1299674}"/>
                </a:ext>
              </a:extLst>
            </p:cNvPr>
            <p:cNvSpPr/>
            <p:nvPr/>
          </p:nvSpPr>
          <p:spPr>
            <a:xfrm>
              <a:off x="6989107" y="2628669"/>
              <a:ext cx="423200" cy="152393"/>
            </a:xfrm>
            <a:prstGeom prst="curvedDown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03A57225-50E3-E44C-D06F-EE1998C7BE06}"/>
                    </a:ext>
                  </a:extLst>
                </p:cNvPr>
                <p:cNvSpPr txBox="1"/>
                <p:nvPr/>
              </p:nvSpPr>
              <p:spPr>
                <a:xfrm>
                  <a:off x="7006622" y="2332643"/>
                  <a:ext cx="340904" cy="3135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𝑂𝐼𝑆</m:t>
                            </m:r>
                          </m:sup>
                        </m:sSubSup>
                      </m:oMath>
                    </m:oMathPara>
                  </a14:m>
                  <a:endParaRPr lang="en-GB" sz="12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03A57225-50E3-E44C-D06F-EE1998C7B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622" y="2332643"/>
                  <a:ext cx="340904" cy="313547"/>
                </a:xfrm>
                <a:prstGeom prst="rect">
                  <a:avLst/>
                </a:prstGeom>
                <a:blipFill>
                  <a:blip r:embed="rId48"/>
                  <a:stretch>
                    <a:fillRect r="-178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3578CF-F5BA-CCEE-11BF-C7936E270E34}"/>
              </a:ext>
            </a:extLst>
          </p:cNvPr>
          <p:cNvCxnSpPr>
            <a:cxnSpLocks/>
          </p:cNvCxnSpPr>
          <p:nvPr/>
        </p:nvCxnSpPr>
        <p:spPr>
          <a:xfrm>
            <a:off x="284591" y="5131822"/>
            <a:ext cx="11645012" cy="643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3A3392-4909-D149-D9A7-9C29BDC73850}"/>
                  </a:ext>
                </a:extLst>
              </p:cNvPr>
              <p:cNvSpPr txBox="1"/>
              <p:nvPr/>
            </p:nvSpPr>
            <p:spPr>
              <a:xfrm>
                <a:off x="4650867" y="5492331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3A3392-4909-D149-D9A7-9C29BDC73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867" y="5492331"/>
                <a:ext cx="253274" cy="276999"/>
              </a:xfrm>
              <a:prstGeom prst="rect">
                <a:avLst/>
              </a:prstGeom>
              <a:blipFill>
                <a:blip r:embed="rId49"/>
                <a:stretch>
                  <a:fillRect l="-17073" r="-17073" b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D16E3E-857E-B540-7D83-0261F3F87725}"/>
                  </a:ext>
                </a:extLst>
              </p:cNvPr>
              <p:cNvSpPr txBox="1"/>
              <p:nvPr/>
            </p:nvSpPr>
            <p:spPr>
              <a:xfrm>
                <a:off x="152711" y="5363354"/>
                <a:ext cx="4348190" cy="53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400" dirty="0"/>
                  <a:t>OIS floating rate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𝐹𝐿𝑇</m:t>
                        </m:r>
                      </m:sup>
                    </m:sSub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/>
                  <a:t>is calculated using the geometric mean of the daily OIS rates for the period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D16E3E-857E-B540-7D83-0261F3F87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11" y="5363354"/>
                <a:ext cx="4348190" cy="534955"/>
              </a:xfrm>
              <a:prstGeom prst="rect">
                <a:avLst/>
              </a:prstGeom>
              <a:blipFill>
                <a:blip r:embed="rId50"/>
                <a:stretch>
                  <a:fillRect b="-102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B455AAC-054B-8C5F-D0FC-0DBEA7909729}"/>
              </a:ext>
            </a:extLst>
          </p:cNvPr>
          <p:cNvSpPr txBox="1"/>
          <p:nvPr/>
        </p:nvSpPr>
        <p:spPr>
          <a:xfrm>
            <a:off x="9109872" y="5527254"/>
            <a:ext cx="79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9D487F-70BF-33A4-0FF2-67D2741D1873}"/>
                  </a:ext>
                </a:extLst>
              </p:cNvPr>
              <p:cNvSpPr txBox="1"/>
              <p:nvPr/>
            </p:nvSpPr>
            <p:spPr>
              <a:xfrm>
                <a:off x="24445" y="3591545"/>
                <a:ext cx="1337064" cy="857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accent1"/>
                    </a:solidFill>
                  </a:rPr>
                  <a:t>Synthetic “Riskless” Asset Mirroring Investment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𝑂𝐼𝑆</m:t>
                        </m:r>
                      </m:sup>
                    </m:sSubSup>
                  </m:oMath>
                </a14:m>
                <a:endParaRPr lang="en-GB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9D487F-70BF-33A4-0FF2-67D2741D1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5" y="3591545"/>
                <a:ext cx="1337064" cy="857671"/>
              </a:xfrm>
              <a:prstGeom prst="rect">
                <a:avLst/>
              </a:prstGeom>
              <a:blipFill>
                <a:blip r:embed="rId51"/>
                <a:stretch>
                  <a:fillRect b="-35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DDB017-F815-9E92-1285-4664F5EE4CB8}"/>
              </a:ext>
            </a:extLst>
          </p:cNvPr>
          <p:cNvCxnSpPr>
            <a:cxnSpLocks/>
          </p:cNvCxnSpPr>
          <p:nvPr/>
        </p:nvCxnSpPr>
        <p:spPr>
          <a:xfrm>
            <a:off x="1101338" y="3804457"/>
            <a:ext cx="236072" cy="15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Bki">
                <a:extLst>
                  <a:ext uri="{FF2B5EF4-FFF2-40B4-BE49-F238E27FC236}">
                    <a16:creationId xmlns:a16="http://schemas.microsoft.com/office/drawing/2014/main" id="{D8CD20ED-E006-5F94-6C20-76DB82ABAEE7}"/>
                  </a:ext>
                </a:extLst>
              </p:cNvPr>
              <p:cNvSpPr txBox="1"/>
              <p:nvPr/>
            </p:nvSpPr>
            <p:spPr>
              <a:xfrm>
                <a:off x="10142570" y="3685753"/>
                <a:ext cx="1892157" cy="352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1400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4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𝑂𝐼𝑆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9" name="Bki">
                <a:extLst>
                  <a:ext uri="{FF2B5EF4-FFF2-40B4-BE49-F238E27FC236}">
                    <a16:creationId xmlns:a16="http://schemas.microsoft.com/office/drawing/2014/main" id="{D8CD20ED-E006-5F94-6C20-76DB82ABA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2570" y="3685753"/>
                <a:ext cx="1892157" cy="352148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881A78B-0A3B-B4D6-082B-A85B73B2C303}"/>
              </a:ext>
            </a:extLst>
          </p:cNvPr>
          <p:cNvGrpSpPr/>
          <p:nvPr/>
        </p:nvGrpSpPr>
        <p:grpSpPr>
          <a:xfrm>
            <a:off x="3573130" y="2543085"/>
            <a:ext cx="5536742" cy="636995"/>
            <a:chOff x="3573130" y="2543085"/>
            <a:chExt cx="5536742" cy="636995"/>
          </a:xfrm>
        </p:grpSpPr>
        <p:grpSp>
          <p:nvGrpSpPr>
            <p:cNvPr id="129" name="TimeLine_BDs">
              <a:extLst>
                <a:ext uri="{FF2B5EF4-FFF2-40B4-BE49-F238E27FC236}">
                  <a16:creationId xmlns:a16="http://schemas.microsoft.com/office/drawing/2014/main" id="{78672269-FCE1-9AEE-393F-5DB6BB09EE2A}"/>
                </a:ext>
              </a:extLst>
            </p:cNvPr>
            <p:cNvGrpSpPr/>
            <p:nvPr/>
          </p:nvGrpSpPr>
          <p:grpSpPr>
            <a:xfrm>
              <a:off x="3858545" y="2543085"/>
              <a:ext cx="5251327" cy="636995"/>
              <a:chOff x="2923978" y="2835854"/>
              <a:chExt cx="5251327" cy="63699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BAAED020-A9B2-497C-7350-0E046E172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3978" y="3121118"/>
                <a:ext cx="3153664" cy="2393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D2D978A-9DA0-D4F2-AFBE-240282D9C3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882" y="3121118"/>
                <a:ext cx="1709423" cy="2393"/>
              </a:xfrm>
              <a:prstGeom prst="straightConnector1">
                <a:avLst/>
              </a:prstGeom>
              <a:ln w="28575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Curved 16">
                <a:extLst>
                  <a:ext uri="{FF2B5EF4-FFF2-40B4-BE49-F238E27FC236}">
                    <a16:creationId xmlns:a16="http://schemas.microsoft.com/office/drawing/2014/main" id="{0C26F4E2-6A51-1ADA-C063-8B268305423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40292" y="3093888"/>
                <a:ext cx="265176" cy="64008"/>
              </a:xfrm>
              <a:prstGeom prst="curvedConnector3">
                <a:avLst/>
              </a:prstGeom>
              <a:ln w="1905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Connector: Curved 19">
                <a:extLst>
                  <a:ext uri="{FF2B5EF4-FFF2-40B4-BE49-F238E27FC236}">
                    <a16:creationId xmlns:a16="http://schemas.microsoft.com/office/drawing/2014/main" id="{AEBB267F-1903-5923-06C3-95D4F20E48D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331294" y="3093888"/>
                <a:ext cx="265176" cy="64008"/>
              </a:xfrm>
              <a:prstGeom prst="curvedConnector3">
                <a:avLst/>
              </a:prstGeom>
              <a:ln w="1905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A90F36-71D1-2BAF-16D9-91896E81A8FD}"/>
                  </a:ext>
                </a:extLst>
              </p:cNvPr>
              <p:cNvSpPr txBox="1"/>
              <p:nvPr/>
            </p:nvSpPr>
            <p:spPr>
              <a:xfrm>
                <a:off x="6087882" y="2889148"/>
                <a:ext cx="326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…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9E5A9FE-7BA6-F9C9-E8A5-EB65428902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306" y="3073814"/>
                <a:ext cx="0" cy="104180"/>
              </a:xfrm>
              <a:prstGeom prst="line">
                <a:avLst/>
              </a:prstGeom>
              <a:ln w="571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85BC010-4290-934D-7185-39DAD5E7C1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5551" y="3073814"/>
                <a:ext cx="0" cy="10418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F080787-3C48-6119-DADE-4DA530D51C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1796" y="3071421"/>
                <a:ext cx="0" cy="10418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017C1F6-D401-16B8-C1A8-BDFF4086E5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8041" y="3071421"/>
                <a:ext cx="0" cy="10418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10EC8D2-06EB-C0A3-4481-CDA94E236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4286" y="3071421"/>
                <a:ext cx="0" cy="10418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ED7CB38-739A-C4CD-0E68-D9B419082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0531" y="3069028"/>
                <a:ext cx="0" cy="10418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E4386C4-120D-9424-1E48-14214871B8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5151" y="3072603"/>
                <a:ext cx="0" cy="10418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8EF49BB-1CBC-7C1F-B23A-15738AAB6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6547" y="3072603"/>
                <a:ext cx="0" cy="10418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75">
                    <a:extLst>
                      <a:ext uri="{FF2B5EF4-FFF2-40B4-BE49-F238E27FC236}">
                        <a16:creationId xmlns:a16="http://schemas.microsoft.com/office/drawing/2014/main" id="{3FE34BCC-2D5B-4380-F06C-C90B77D581F2}"/>
                      </a:ext>
                    </a:extLst>
                  </p:cNvPr>
                  <p:cNvSpPr txBox="1"/>
                  <p:nvPr/>
                </p:nvSpPr>
                <p:spPr>
                  <a:xfrm>
                    <a:off x="3251763" y="2837732"/>
                    <a:ext cx="300788" cy="169277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1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GB" sz="11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sz="11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sz="1100" b="1" dirty="0"/>
                  </a:p>
                </p:txBody>
              </p:sp>
            </mc:Choice>
            <mc:Fallback xmlns="">
              <p:sp>
                <p:nvSpPr>
                  <p:cNvPr id="36" name="TextBox 75">
                    <a:extLst>
                      <a:ext uri="{FF2B5EF4-FFF2-40B4-BE49-F238E27FC236}">
                        <a16:creationId xmlns:a16="http://schemas.microsoft.com/office/drawing/2014/main" id="{3FE34BCC-2D5B-4380-F06C-C90B77D581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51763" y="2837732"/>
                    <a:ext cx="300788" cy="1692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204" r="-6122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D2A9C1A-8600-CDD8-495E-718688D7670E}"/>
                      </a:ext>
                    </a:extLst>
                  </p:cNvPr>
                  <p:cNvSpPr txBox="1"/>
                  <p:nvPr/>
                </p:nvSpPr>
                <p:spPr>
                  <a:xfrm>
                    <a:off x="3661359" y="3203865"/>
                    <a:ext cx="309096" cy="26898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oMath>
                      </m:oMathPara>
                    </a14:m>
                    <a:endParaRPr lang="en-GB" sz="11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D2A9C1A-8600-CDD8-495E-718688D767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1359" y="3203865"/>
                    <a:ext cx="309096" cy="26898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2828234-4D80-AA0C-DC5D-81C679D569AD}"/>
                      </a:ext>
                    </a:extLst>
                  </p:cNvPr>
                  <p:cNvSpPr txBox="1"/>
                  <p:nvPr/>
                </p:nvSpPr>
                <p:spPr>
                  <a:xfrm>
                    <a:off x="4092875" y="3203865"/>
                    <a:ext cx="309096" cy="26898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1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GB" sz="11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2828234-4D80-AA0C-DC5D-81C679D569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2875" y="3203865"/>
                    <a:ext cx="309096" cy="26898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D1DB2A89-E80C-D8AA-9DDA-797F7F3810A2}"/>
                      </a:ext>
                    </a:extLst>
                  </p:cNvPr>
                  <p:cNvSpPr txBox="1"/>
                  <p:nvPr/>
                </p:nvSpPr>
                <p:spPr>
                  <a:xfrm>
                    <a:off x="4543493" y="3203865"/>
                    <a:ext cx="309096" cy="26898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1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GB" sz="11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D1DB2A89-E80C-D8AA-9DDA-797F7F3810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43493" y="3203865"/>
                    <a:ext cx="309096" cy="26898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47740CD-CA17-C13F-FDF0-8C70B86A96C6}"/>
                      </a:ext>
                    </a:extLst>
                  </p:cNvPr>
                  <p:cNvSpPr txBox="1"/>
                  <p:nvPr/>
                </p:nvSpPr>
                <p:spPr>
                  <a:xfrm>
                    <a:off x="4956989" y="3203865"/>
                    <a:ext cx="309096" cy="26898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1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GB" sz="1100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47740CD-CA17-C13F-FDF0-8C70B86A96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6989" y="3203865"/>
                    <a:ext cx="309096" cy="26898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77DE394-0440-9EB1-AFEC-3160CC1B9346}"/>
                      </a:ext>
                    </a:extLst>
                  </p:cNvPr>
                  <p:cNvSpPr txBox="1"/>
                  <p:nvPr/>
                </p:nvSpPr>
                <p:spPr>
                  <a:xfrm>
                    <a:off x="5400326" y="3203865"/>
                    <a:ext cx="309096" cy="26898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1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GB" sz="11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77DE394-0440-9EB1-AFEC-3160CC1B93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0326" y="3203865"/>
                    <a:ext cx="309096" cy="26898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0DE8D79-60AB-4B76-6E98-733C04A8FC89}"/>
                      </a:ext>
                    </a:extLst>
                  </p:cNvPr>
                  <p:cNvSpPr txBox="1"/>
                  <p:nvPr/>
                </p:nvSpPr>
                <p:spPr>
                  <a:xfrm>
                    <a:off x="7236186" y="3168876"/>
                    <a:ext cx="309096" cy="2781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100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1100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GB" sz="110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0DE8D79-60AB-4B76-6E98-733C04A8FC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6186" y="3168876"/>
                    <a:ext cx="309096" cy="2781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980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9A23107-7855-D2D2-57F7-1BBBB0994CF5}"/>
                      </a:ext>
                    </a:extLst>
                  </p:cNvPr>
                  <p:cNvSpPr txBox="1"/>
                  <p:nvPr/>
                </p:nvSpPr>
                <p:spPr>
                  <a:xfrm>
                    <a:off x="6758818" y="3175601"/>
                    <a:ext cx="445890" cy="2781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1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11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1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GB" sz="11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9A23107-7855-D2D2-57F7-1BBBB0994C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8818" y="3175601"/>
                    <a:ext cx="445890" cy="27815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958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AB42A302-25B3-FB31-7014-7C3E2FDF73CA}"/>
                      </a:ext>
                    </a:extLst>
                  </p:cNvPr>
                  <p:cNvSpPr txBox="1"/>
                  <p:nvPr/>
                </p:nvSpPr>
                <p:spPr>
                  <a:xfrm>
                    <a:off x="3238159" y="3203865"/>
                    <a:ext cx="309096" cy="26898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1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1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1100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AB42A302-25B3-FB31-7014-7C3E2FDF73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8159" y="3203865"/>
                    <a:ext cx="309096" cy="26898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75">
                    <a:extLst>
                      <a:ext uri="{FF2B5EF4-FFF2-40B4-BE49-F238E27FC236}">
                        <a16:creationId xmlns:a16="http://schemas.microsoft.com/office/drawing/2014/main" id="{2A7E99E8-A8A0-9F30-2BC6-4C94204E404E}"/>
                      </a:ext>
                    </a:extLst>
                  </p:cNvPr>
                  <p:cNvSpPr txBox="1"/>
                  <p:nvPr/>
                </p:nvSpPr>
                <p:spPr>
                  <a:xfrm>
                    <a:off x="7744535" y="2835854"/>
                    <a:ext cx="164532" cy="169277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1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GB" sz="11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oMath>
                      </m:oMathPara>
                    </a14:m>
                    <a:endParaRPr lang="en-GB" sz="1100" b="1" dirty="0"/>
                  </a:p>
                </p:txBody>
              </p:sp>
            </mc:Choice>
            <mc:Fallback xmlns="">
              <p:sp>
                <p:nvSpPr>
                  <p:cNvPr id="51" name="TextBox 75">
                    <a:extLst>
                      <a:ext uri="{FF2B5EF4-FFF2-40B4-BE49-F238E27FC236}">
                        <a16:creationId xmlns:a16="http://schemas.microsoft.com/office/drawing/2014/main" id="{2A7E99E8-A8A0-9F30-2BC6-4C94204E4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4535" y="2835854"/>
                    <a:ext cx="164532" cy="1692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8519" r="-740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D4C6330-6F29-C383-7633-4E16209ADC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1606" y="3077816"/>
                <a:ext cx="0" cy="104180"/>
              </a:xfrm>
              <a:prstGeom prst="line">
                <a:avLst/>
              </a:prstGeom>
              <a:ln w="571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AF7F106-15F0-971E-E4A1-5350CE477B2F}"/>
                    </a:ext>
                  </a:extLst>
                </p:cNvPr>
                <p:cNvSpPr txBox="1"/>
                <p:nvPr/>
              </p:nvSpPr>
              <p:spPr>
                <a:xfrm>
                  <a:off x="8577600" y="2889227"/>
                  <a:ext cx="309096" cy="2781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1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110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100" b="0" i="0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+1,1</m:t>
                            </m:r>
                          </m:sub>
                        </m:sSub>
                      </m:oMath>
                    </m:oMathPara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AF7F106-15F0-971E-E4A1-5350CE477B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7600" y="2889227"/>
                  <a:ext cx="309096" cy="278153"/>
                </a:xfrm>
                <a:prstGeom prst="rect">
                  <a:avLst/>
                </a:prstGeom>
                <a:blipFill>
                  <a:blip r:embed="rId53"/>
                  <a:stretch>
                    <a:fillRect r="-411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AF9887-5B65-6FD7-773D-E789221A1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92800" y="2776689"/>
              <a:ext cx="0" cy="10418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935B4CA-E17F-457C-BA25-9B9167303D61}"/>
                    </a:ext>
                  </a:extLst>
                </p:cNvPr>
                <p:cNvSpPr txBox="1"/>
                <p:nvPr/>
              </p:nvSpPr>
              <p:spPr>
                <a:xfrm>
                  <a:off x="3573130" y="2898498"/>
                  <a:ext cx="600679" cy="2781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1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110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100" b="0" i="0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GB" sz="110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100" b="0" i="1" smtClean="0">
                                    <a:solidFill>
                                      <a:srgbClr val="6666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100" b="0" i="1" smtClean="0">
                                    <a:solidFill>
                                      <a:srgbClr val="666666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1100" b="0" i="1" smtClean="0">
                                    <a:solidFill>
                                      <a:srgbClr val="666666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1100" b="0" i="1" smtClean="0">
                                    <a:solidFill>
                                      <a:srgbClr val="666666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935B4CA-E17F-457C-BA25-9B9167303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130" y="2898498"/>
                  <a:ext cx="600679" cy="278153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DD02840-EFA5-89C2-69A1-2F8B89E7F200}"/>
              </a:ext>
            </a:extLst>
          </p:cNvPr>
          <p:cNvSpPr txBox="1"/>
          <p:nvPr/>
        </p:nvSpPr>
        <p:spPr>
          <a:xfrm>
            <a:off x="5296774" y="6146970"/>
            <a:ext cx="281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4"/>
                </a:solidFill>
              </a:rPr>
              <a:t> OIS Floating Rate Formula</a:t>
            </a:r>
          </a:p>
        </p:txBody>
      </p:sp>
    </p:spTree>
    <p:extLst>
      <p:ext uri="{BB962C8B-B14F-4D97-AF65-F5344CB8AC3E}">
        <p14:creationId xmlns:p14="http://schemas.microsoft.com/office/powerpoint/2010/main" val="302976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0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1" grpId="0" animBg="1"/>
      <p:bldP spid="73" grpId="0" animBg="1"/>
      <p:bldP spid="75" grpId="0"/>
      <p:bldP spid="80" grpId="0"/>
      <p:bldP spid="82" grpId="0"/>
      <p:bldP spid="83" grpId="0"/>
      <p:bldP spid="84" grpId="0"/>
      <p:bldP spid="86" grpId="0"/>
      <p:bldP spid="87" grpId="0"/>
      <p:bldP spid="88" grpId="0"/>
      <p:bldP spid="89" grpId="0"/>
      <p:bldP spid="137" grpId="0" animBg="1"/>
      <p:bldP spid="140" grpId="0"/>
      <p:bldP spid="142" grpId="0"/>
      <p:bldP spid="150" grpId="0" animBg="1"/>
      <p:bldP spid="151" grpId="0"/>
      <p:bldP spid="4" grpId="0"/>
      <p:bldP spid="7" grpId="0"/>
      <p:bldP spid="8" grpId="0"/>
      <p:bldP spid="10" grpId="0"/>
      <p:bldP spid="1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A5F41-D8ED-5783-118B-D35DB4B79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6A9B-8ED1-943B-EAEB-3AD28513EE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OIS NPV – Current Bootstrapping Case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56F7405-FAB7-5ECD-CA26-C5D75E1F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49" y="6435968"/>
            <a:ext cx="5485431" cy="316402"/>
          </a:xfrm>
        </p:spPr>
        <p:txBody>
          <a:bodyPr/>
          <a:lstStyle/>
          <a:p>
            <a:r>
              <a:rPr lang="en-GB" dirty="0"/>
              <a:t>II. Bootstrapping Theory 	      c) Instruments Definition </a:t>
            </a:r>
          </a:p>
          <a:p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B9EEE8-63A0-23DF-6B42-66D2319FB7E0}"/>
              </a:ext>
            </a:extLst>
          </p:cNvPr>
          <p:cNvSpPr txBox="1"/>
          <p:nvPr/>
        </p:nvSpPr>
        <p:spPr>
          <a:xfrm>
            <a:off x="566352" y="886933"/>
            <a:ext cx="119684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Assumption 1 – Both legs have exactly same cashflow schedule/conventions,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</a:rPr>
              <a:t>Calendar set to TARGET (</a:t>
            </a:r>
            <a:r>
              <a:rPr lang="en-GB" b="1" dirty="0">
                <a:solidFill>
                  <a:schemeClr val="accent4"/>
                </a:solidFill>
              </a:rPr>
              <a:t>T</a:t>
            </a:r>
            <a:r>
              <a:rPr lang="en-GB" dirty="0">
                <a:solidFill>
                  <a:schemeClr val="accent4"/>
                </a:solidFill>
              </a:rPr>
              <a:t>rans-European </a:t>
            </a:r>
            <a:r>
              <a:rPr lang="en-GB" b="1" dirty="0">
                <a:solidFill>
                  <a:schemeClr val="accent4"/>
                </a:solidFill>
              </a:rPr>
              <a:t>A</a:t>
            </a:r>
            <a:r>
              <a:rPr lang="en-GB" dirty="0">
                <a:solidFill>
                  <a:schemeClr val="accent4"/>
                </a:solidFill>
              </a:rPr>
              <a:t>utomated </a:t>
            </a:r>
            <a:r>
              <a:rPr lang="en-GB" b="1" dirty="0">
                <a:solidFill>
                  <a:schemeClr val="accent4"/>
                </a:solidFill>
              </a:rPr>
              <a:t>R</a:t>
            </a:r>
            <a:r>
              <a:rPr lang="en-GB" dirty="0">
                <a:solidFill>
                  <a:schemeClr val="accent4"/>
                </a:solidFill>
              </a:rPr>
              <a:t>eal-time </a:t>
            </a:r>
            <a:r>
              <a:rPr lang="en-GB" b="1" dirty="0">
                <a:solidFill>
                  <a:schemeClr val="accent4"/>
                </a:solidFill>
              </a:rPr>
              <a:t>G</a:t>
            </a:r>
            <a:r>
              <a:rPr lang="en-GB" dirty="0">
                <a:solidFill>
                  <a:schemeClr val="accent4"/>
                </a:solidFill>
              </a:rPr>
              <a:t>ross-settlement </a:t>
            </a:r>
            <a:r>
              <a:rPr lang="en-GB" b="1" dirty="0">
                <a:solidFill>
                  <a:schemeClr val="accent4"/>
                </a:solidFill>
              </a:rPr>
              <a:t>E</a:t>
            </a:r>
            <a:r>
              <a:rPr lang="en-GB" dirty="0">
                <a:solidFill>
                  <a:schemeClr val="accent4"/>
                </a:solidFill>
              </a:rPr>
              <a:t>xpress </a:t>
            </a:r>
            <a:r>
              <a:rPr lang="en-GB" b="1" dirty="0">
                <a:solidFill>
                  <a:schemeClr val="accent4"/>
                </a:solidFill>
              </a:rPr>
              <a:t>T</a:t>
            </a:r>
            <a:r>
              <a:rPr lang="en-GB" dirty="0">
                <a:solidFill>
                  <a:schemeClr val="accent4"/>
                </a:solidFill>
              </a:rPr>
              <a:t>ransfer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</a:rPr>
              <a:t>Notional amount set to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</a:rPr>
              <a:t>Day Count convention set to Actual/360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</a:rPr>
              <a:t>Payment lag set to 1 Business 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69CB42B-E0D4-4C0B-E9BC-EE6992F8E5AC}"/>
                  </a:ext>
                </a:extLst>
              </p:cNvPr>
              <p:cNvSpPr txBox="1"/>
              <p:nvPr/>
            </p:nvSpPr>
            <p:spPr>
              <a:xfrm>
                <a:off x="830902" y="3301401"/>
                <a:ext cx="6094602" cy="384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𝐹𝐼𝑋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𝐿𝑇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69CB42B-E0D4-4C0B-E9BC-EE6992F8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02" y="3301401"/>
                <a:ext cx="6094602" cy="384464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5666771-64BC-2A0D-D450-CDA7C9CFE6DD}"/>
                  </a:ext>
                </a:extLst>
              </p:cNvPr>
              <p:cNvSpPr txBox="1"/>
              <p:nvPr/>
            </p:nvSpPr>
            <p:spPr>
              <a:xfrm>
                <a:off x="774310" y="2878509"/>
                <a:ext cx="19549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𝐹𝐼𝑋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𝐹𝐿𝑇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5666771-64BC-2A0D-D450-CDA7C9CFE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10" y="2878509"/>
                <a:ext cx="19549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CAFEB23-FAE9-433C-5F7A-756D3ADE6441}"/>
                  </a:ext>
                </a:extLst>
              </p:cNvPr>
              <p:cNvSpPr txBox="1"/>
              <p:nvPr/>
            </p:nvSpPr>
            <p:spPr>
              <a:xfrm>
                <a:off x="848648" y="3772692"/>
                <a:ext cx="4415876" cy="427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𝑃𝐴𝑌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𝐹𝐿𝑇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𝑃𝐴𝑌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𝑃𝐴𝑌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CAFEB23-FAE9-433C-5F7A-756D3ADE6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48" y="3772692"/>
                <a:ext cx="4415876" cy="427553"/>
              </a:xfrm>
              <a:prstGeom prst="rect">
                <a:avLst/>
              </a:prstGeom>
              <a:blipFill>
                <a:blip r:embed="rId4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Left Brace 38">
            <a:extLst>
              <a:ext uri="{FF2B5EF4-FFF2-40B4-BE49-F238E27FC236}">
                <a16:creationId xmlns:a16="http://schemas.microsoft.com/office/drawing/2014/main" id="{245D43BB-9F9A-CC66-0CD4-EA52ACBE897C}"/>
              </a:ext>
            </a:extLst>
          </p:cNvPr>
          <p:cNvSpPr/>
          <p:nvPr/>
        </p:nvSpPr>
        <p:spPr>
          <a:xfrm>
            <a:off x="730295" y="2413524"/>
            <a:ext cx="118353" cy="1873548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3A246DD-940F-6CB8-208B-0E71ED24F38B}"/>
              </a:ext>
            </a:extLst>
          </p:cNvPr>
          <p:cNvSpPr/>
          <p:nvPr/>
        </p:nvSpPr>
        <p:spPr>
          <a:xfrm>
            <a:off x="250780" y="3141657"/>
            <a:ext cx="327070" cy="437096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5F5C63-514B-51D6-5AE3-E1A3185A4BD6}"/>
                  </a:ext>
                </a:extLst>
              </p:cNvPr>
              <p:cNvSpPr txBox="1"/>
              <p:nvPr/>
            </p:nvSpPr>
            <p:spPr>
              <a:xfrm>
                <a:off x="924681" y="2444782"/>
                <a:ext cx="2693146" cy="384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𝐹𝐼𝑋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𝐹𝐿𝑇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5F5C63-514B-51D6-5AE3-E1A3185A4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81" y="2444782"/>
                <a:ext cx="2693146" cy="384464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AA4C79-111B-1D5B-5D9D-8879F23A867A}"/>
                  </a:ext>
                </a:extLst>
              </p:cNvPr>
              <p:cNvSpPr txBox="1"/>
              <p:nvPr/>
            </p:nvSpPr>
            <p:spPr>
              <a:xfrm>
                <a:off x="2128371" y="2491658"/>
                <a:ext cx="7978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AA4C79-111B-1D5B-5D9D-8879F23A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71" y="2491658"/>
                <a:ext cx="7978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9EA336-79B8-C303-3EF7-9889A99CD798}"/>
                  </a:ext>
                </a:extLst>
              </p:cNvPr>
              <p:cNvSpPr txBox="1"/>
              <p:nvPr/>
            </p:nvSpPr>
            <p:spPr>
              <a:xfrm>
                <a:off x="2527278" y="3188150"/>
                <a:ext cx="1364742" cy="610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360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9EA336-79B8-C303-3EF7-9889A99CD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278" y="3188150"/>
                <a:ext cx="1364742" cy="610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9FBF59-64CE-6753-A92B-DF5C7CA09924}"/>
                  </a:ext>
                </a:extLst>
              </p:cNvPr>
              <p:cNvSpPr txBox="1"/>
              <p:nvPr/>
            </p:nvSpPr>
            <p:spPr>
              <a:xfrm>
                <a:off x="3527298" y="3816754"/>
                <a:ext cx="1428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𝐵𝐷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9FBF59-64CE-6753-A92B-DF5C7CA0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298" y="3816754"/>
                <a:ext cx="14287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29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 animBg="1"/>
      <p:bldP spid="40" grpId="0" animBg="1"/>
      <p:bldP spid="43" grpId="0"/>
      <p:bldP spid="9" grpId="0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Discount Factor T2">
            <a:extLst>
              <a:ext uri="{FF2B5EF4-FFF2-40B4-BE49-F238E27FC236}">
                <a16:creationId xmlns:a16="http://schemas.microsoft.com/office/drawing/2014/main" id="{095BEAB2-8162-7FD2-AD1E-B511C60876C5}"/>
              </a:ext>
            </a:extLst>
          </p:cNvPr>
          <p:cNvGrpSpPr/>
          <p:nvPr/>
        </p:nvGrpSpPr>
        <p:grpSpPr>
          <a:xfrm>
            <a:off x="4274434" y="5436884"/>
            <a:ext cx="2782276" cy="532370"/>
            <a:chOff x="4491480" y="5283534"/>
            <a:chExt cx="1650674" cy="532370"/>
          </a:xfrm>
        </p:grpSpPr>
        <p:sp>
          <p:nvSpPr>
            <p:cNvPr id="103" name="Tenor">
              <a:extLst>
                <a:ext uri="{FF2B5EF4-FFF2-40B4-BE49-F238E27FC236}">
                  <a16:creationId xmlns:a16="http://schemas.microsoft.com/office/drawing/2014/main" id="{CFA3C2D2-A02A-3381-84BE-8CBF33392C6C}"/>
                </a:ext>
              </a:extLst>
            </p:cNvPr>
            <p:cNvSpPr/>
            <p:nvPr/>
          </p:nvSpPr>
          <p:spPr>
            <a:xfrm rot="10800000">
              <a:off x="4491480" y="5283534"/>
              <a:ext cx="1650674" cy="261653"/>
            </a:xfrm>
            <a:prstGeom prst="curvedDownArrow">
              <a:avLst>
                <a:gd name="adj1" fmla="val 25000"/>
                <a:gd name="adj2" fmla="val 50000"/>
                <a:gd name="adj3" fmla="val 9906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>
                <a:solidFill>
                  <a:schemeClr val="accent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02BD72B7-5E21-1E77-8928-589B2CAEDDB9}"/>
                    </a:ext>
                  </a:extLst>
                </p:cNvPr>
                <p:cNvSpPr txBox="1"/>
                <p:nvPr/>
              </p:nvSpPr>
              <p:spPr>
                <a:xfrm>
                  <a:off x="5258817" y="5596420"/>
                  <a:ext cx="621138" cy="2194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𝐷𝐹</m:t>
                        </m:r>
                        <m:r>
                          <a:rPr lang="en-GB" sz="1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1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𝑃𝐴𝑌</m:t>
                            </m:r>
                          </m:sup>
                        </m:sSubSup>
                        <m:r>
                          <a:rPr lang="en-GB" sz="1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4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02BD72B7-5E21-1E77-8928-589B2CAED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817" y="5596420"/>
                  <a:ext cx="621138" cy="219484"/>
                </a:xfrm>
                <a:prstGeom prst="rect">
                  <a:avLst/>
                </a:prstGeom>
                <a:blipFill>
                  <a:blip r:embed="rId2"/>
                  <a:stretch>
                    <a:fillRect l="-3488" t="-2778" r="-5814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-1 2">
            <a:extLst>
              <a:ext uri="{FF2B5EF4-FFF2-40B4-BE49-F238E27FC236}">
                <a16:creationId xmlns:a16="http://schemas.microsoft.com/office/drawing/2014/main" id="{AF38602F-CE29-04CE-3C74-7E5F34A19CEA}"/>
              </a:ext>
            </a:extLst>
          </p:cNvPr>
          <p:cNvGrpSpPr/>
          <p:nvPr/>
        </p:nvGrpSpPr>
        <p:grpSpPr>
          <a:xfrm>
            <a:off x="6472824" y="4838077"/>
            <a:ext cx="1287211" cy="500697"/>
            <a:chOff x="4305493" y="4622921"/>
            <a:chExt cx="996724" cy="500697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377F8E1-092F-772E-E431-451B25C09EA5}"/>
                </a:ext>
              </a:extLst>
            </p:cNvPr>
            <p:cNvSpPr/>
            <p:nvPr/>
          </p:nvSpPr>
          <p:spPr>
            <a:xfrm>
              <a:off x="4305493" y="4622921"/>
              <a:ext cx="376918" cy="500697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AD4E2A51-942B-B956-C3A0-30B337A0B697}"/>
                    </a:ext>
                  </a:extLst>
                </p:cNvPr>
                <p:cNvSpPr txBox="1"/>
                <p:nvPr/>
              </p:nvSpPr>
              <p:spPr>
                <a:xfrm>
                  <a:off x="4650503" y="4807545"/>
                  <a:ext cx="65171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GB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GB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𝐹𝐼𝑋</m:t>
                            </m:r>
                          </m:sup>
                        </m:sSup>
                      </m:oMath>
                    </m:oMathPara>
                  </a14:m>
                  <a:endParaRPr lang="en-GB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AD4E2A51-942B-B956-C3A0-30B337A0B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0503" y="4807545"/>
                  <a:ext cx="651714" cy="2616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+1 2">
            <a:extLst>
              <a:ext uri="{FF2B5EF4-FFF2-40B4-BE49-F238E27FC236}">
                <a16:creationId xmlns:a16="http://schemas.microsoft.com/office/drawing/2014/main" id="{A5AC4F12-0D81-D666-FA09-C65EA1172C1B}"/>
              </a:ext>
            </a:extLst>
          </p:cNvPr>
          <p:cNvGrpSpPr/>
          <p:nvPr/>
        </p:nvGrpSpPr>
        <p:grpSpPr>
          <a:xfrm>
            <a:off x="6476149" y="4333783"/>
            <a:ext cx="1305552" cy="500697"/>
            <a:chOff x="5960025" y="4131555"/>
            <a:chExt cx="1010927" cy="500697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D73A208-F7C6-2384-18F7-316ED767A4C4}"/>
                </a:ext>
              </a:extLst>
            </p:cNvPr>
            <p:cNvSpPr/>
            <p:nvPr/>
          </p:nvSpPr>
          <p:spPr>
            <a:xfrm>
              <a:off x="5960025" y="4131555"/>
              <a:ext cx="376918" cy="500697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8E0AF0B4-A2F1-37A1-BAFA-FA70865B4037}"/>
                    </a:ext>
                  </a:extLst>
                </p:cNvPr>
                <p:cNvSpPr txBox="1"/>
                <p:nvPr/>
              </p:nvSpPr>
              <p:spPr>
                <a:xfrm>
                  <a:off x="6245200" y="4224581"/>
                  <a:ext cx="725752" cy="2639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11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GB" sz="11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11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GB" sz="110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1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11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11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𝐹𝐿𝑇</m:t>
                            </m:r>
                          </m:sup>
                        </m:sSubSup>
                      </m:oMath>
                    </m:oMathPara>
                  </a14:m>
                  <a:endParaRPr lang="en-GB" sz="11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8E0AF0B4-A2F1-37A1-BAFA-FA70865B4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5200" y="4224581"/>
                  <a:ext cx="725752" cy="26398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pay 1bd 2">
            <a:extLst>
              <a:ext uri="{FF2B5EF4-FFF2-40B4-BE49-F238E27FC236}">
                <a16:creationId xmlns:a16="http://schemas.microsoft.com/office/drawing/2014/main" id="{F29ADD9E-E158-D289-F3F3-9A688741B96D}"/>
              </a:ext>
            </a:extLst>
          </p:cNvPr>
          <p:cNvGrpSpPr/>
          <p:nvPr/>
        </p:nvGrpSpPr>
        <p:grpSpPr>
          <a:xfrm>
            <a:off x="6671401" y="4505091"/>
            <a:ext cx="589677" cy="518648"/>
            <a:chOff x="6584136" y="4543968"/>
            <a:chExt cx="589677" cy="518648"/>
          </a:xfrm>
        </p:grpSpPr>
        <p:grpSp>
          <p:nvGrpSpPr>
            <p:cNvPr id="106" name="pay 1bd 2">
              <a:extLst>
                <a:ext uri="{FF2B5EF4-FFF2-40B4-BE49-F238E27FC236}">
                  <a16:creationId xmlns:a16="http://schemas.microsoft.com/office/drawing/2014/main" id="{CDE8CA50-7BC1-A030-D460-20C5FC6DBF33}"/>
                </a:ext>
              </a:extLst>
            </p:cNvPr>
            <p:cNvGrpSpPr/>
            <p:nvPr/>
          </p:nvGrpSpPr>
          <p:grpSpPr>
            <a:xfrm>
              <a:off x="6584136" y="4543968"/>
              <a:ext cx="346135" cy="252607"/>
              <a:chOff x="6585854" y="4513832"/>
              <a:chExt cx="346135" cy="252607"/>
            </a:xfrm>
          </p:grpSpPr>
          <p:sp>
            <p:nvSpPr>
              <p:cNvPr id="89" name="Arrow: Curved Down 88">
                <a:extLst>
                  <a:ext uri="{FF2B5EF4-FFF2-40B4-BE49-F238E27FC236}">
                    <a16:creationId xmlns:a16="http://schemas.microsoft.com/office/drawing/2014/main" id="{FE3F9CE3-3418-4C1A-4475-82D98C622C89}"/>
                  </a:ext>
                </a:extLst>
              </p:cNvPr>
              <p:cNvSpPr/>
              <p:nvPr/>
            </p:nvSpPr>
            <p:spPr>
              <a:xfrm>
                <a:off x="6621973" y="4682543"/>
                <a:ext cx="308298" cy="83896"/>
              </a:xfrm>
              <a:prstGeom prst="curvedDownArrow">
                <a:avLst>
                  <a:gd name="adj1" fmla="val 15956"/>
                  <a:gd name="adj2" fmla="val 50000"/>
                  <a:gd name="adj3" fmla="val 10715"/>
                </a:avLst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TextBox 40">
                <a:extLst>
                  <a:ext uri="{FF2B5EF4-FFF2-40B4-BE49-F238E27FC236}">
                    <a16:creationId xmlns:a16="http://schemas.microsoft.com/office/drawing/2014/main" id="{01000139-35AC-7F60-E0CD-9A75CF58D997}"/>
                  </a:ext>
                </a:extLst>
              </p:cNvPr>
              <p:cNvSpPr txBox="1"/>
              <p:nvPr/>
            </p:nvSpPr>
            <p:spPr>
              <a:xfrm>
                <a:off x="6585854" y="4513832"/>
                <a:ext cx="346135" cy="13870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700" dirty="0">
                    <a:solidFill>
                      <a:schemeClr val="accent3"/>
                    </a:solidFill>
                  </a:rPr>
                  <a:t>1BD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53">
                  <a:extLst>
                    <a:ext uri="{FF2B5EF4-FFF2-40B4-BE49-F238E27FC236}">
                      <a16:creationId xmlns:a16="http://schemas.microsoft.com/office/drawing/2014/main" id="{42925E7E-75F9-C353-3E67-7DC30D9402EB}"/>
                    </a:ext>
                  </a:extLst>
                </p:cNvPr>
                <p:cNvSpPr txBox="1"/>
                <p:nvPr/>
              </p:nvSpPr>
              <p:spPr>
                <a:xfrm>
                  <a:off x="6903290" y="4916229"/>
                  <a:ext cx="270523" cy="146387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9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9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9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900" b="0" i="1">
                                <a:latin typeface="Cambria Math" panose="02040503050406030204" pitchFamily="18" charset="0"/>
                              </a:rPr>
                              <m:t>𝑃𝐴𝑌</m:t>
                            </m:r>
                          </m:sup>
                        </m:sSubSup>
                      </m:oMath>
                    </m:oMathPara>
                  </a14:m>
                  <a:endParaRPr lang="en-GB" sz="900" dirty="0"/>
                </a:p>
              </p:txBody>
            </p:sp>
          </mc:Choice>
          <mc:Fallback xmlns="">
            <p:sp>
              <p:nvSpPr>
                <p:cNvPr id="85" name="TextBox 53">
                  <a:extLst>
                    <a:ext uri="{FF2B5EF4-FFF2-40B4-BE49-F238E27FC236}">
                      <a16:creationId xmlns:a16="http://schemas.microsoft.com/office/drawing/2014/main" id="{42925E7E-75F9-C353-3E67-7DC30D9402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290" y="4916229"/>
                  <a:ext cx="270523" cy="146387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167" r="-4545" b="-1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Discount Factor T1">
            <a:extLst>
              <a:ext uri="{FF2B5EF4-FFF2-40B4-BE49-F238E27FC236}">
                <a16:creationId xmlns:a16="http://schemas.microsoft.com/office/drawing/2014/main" id="{B6FE4142-EFEE-963E-2EC8-F2424E99394B}"/>
              </a:ext>
            </a:extLst>
          </p:cNvPr>
          <p:cNvGrpSpPr/>
          <p:nvPr/>
        </p:nvGrpSpPr>
        <p:grpSpPr>
          <a:xfrm>
            <a:off x="4274435" y="5423499"/>
            <a:ext cx="1199741" cy="507431"/>
            <a:chOff x="4491480" y="5283535"/>
            <a:chExt cx="1650674" cy="507431"/>
          </a:xfrm>
        </p:grpSpPr>
        <p:sp>
          <p:nvSpPr>
            <p:cNvPr id="100" name="Tenor">
              <a:extLst>
                <a:ext uri="{FF2B5EF4-FFF2-40B4-BE49-F238E27FC236}">
                  <a16:creationId xmlns:a16="http://schemas.microsoft.com/office/drawing/2014/main" id="{B5C4F37D-F747-3661-38F1-56D9AEFE2514}"/>
                </a:ext>
              </a:extLst>
            </p:cNvPr>
            <p:cNvSpPr/>
            <p:nvPr/>
          </p:nvSpPr>
          <p:spPr>
            <a:xfrm rot="10800000">
              <a:off x="4491480" y="5283535"/>
              <a:ext cx="1650674" cy="194094"/>
            </a:xfrm>
            <a:prstGeom prst="curvedDownArrow">
              <a:avLst>
                <a:gd name="adj1" fmla="val 25000"/>
                <a:gd name="adj2" fmla="val 50000"/>
                <a:gd name="adj3" fmla="val 9906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>
                <a:solidFill>
                  <a:schemeClr val="accent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86A2429-3877-49C9-2C68-9CDC7C5DE994}"/>
                    </a:ext>
                  </a:extLst>
                </p:cNvPr>
                <p:cNvSpPr txBox="1"/>
                <p:nvPr/>
              </p:nvSpPr>
              <p:spPr>
                <a:xfrm>
                  <a:off x="4583335" y="5571867"/>
                  <a:ext cx="906140" cy="2190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𝐷𝐹</m:t>
                        </m:r>
                        <m:r>
                          <a:rPr lang="en-GB" sz="1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1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𝑃𝐴𝑌</m:t>
                            </m:r>
                          </m:sup>
                        </m:sSubSup>
                        <m:r>
                          <a:rPr lang="en-GB" sz="1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4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86A2429-3877-49C9-2C68-9CDC7C5DE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3335" y="5571867"/>
                  <a:ext cx="906140" cy="219099"/>
                </a:xfrm>
                <a:prstGeom prst="rect">
                  <a:avLst/>
                </a:prstGeom>
                <a:blipFill>
                  <a:blip r:embed="rId6"/>
                  <a:stretch>
                    <a:fillRect l="-9259" t="-2778" r="-64815" b="-305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-1 1">
            <a:extLst>
              <a:ext uri="{FF2B5EF4-FFF2-40B4-BE49-F238E27FC236}">
                <a16:creationId xmlns:a16="http://schemas.microsoft.com/office/drawing/2014/main" id="{4B0AA55A-70A7-F975-85C7-0D1D48E6E787}"/>
              </a:ext>
            </a:extLst>
          </p:cNvPr>
          <p:cNvGrpSpPr/>
          <p:nvPr/>
        </p:nvGrpSpPr>
        <p:grpSpPr>
          <a:xfrm>
            <a:off x="4905685" y="4839820"/>
            <a:ext cx="1205608" cy="500697"/>
            <a:chOff x="4305493" y="4622921"/>
            <a:chExt cx="933536" cy="50069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77112C5-2223-283C-B303-A90A8D7F6801}"/>
                </a:ext>
              </a:extLst>
            </p:cNvPr>
            <p:cNvSpPr/>
            <p:nvPr/>
          </p:nvSpPr>
          <p:spPr>
            <a:xfrm>
              <a:off x="4305493" y="4622921"/>
              <a:ext cx="376918" cy="500697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B3F882E0-E192-3F35-FBA3-35BB5D7FF247}"/>
                    </a:ext>
                  </a:extLst>
                </p:cNvPr>
                <p:cNvSpPr txBox="1"/>
                <p:nvPr/>
              </p:nvSpPr>
              <p:spPr>
                <a:xfrm>
                  <a:off x="4614264" y="4813224"/>
                  <a:ext cx="62476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GB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GB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𝐹𝐼𝑋</m:t>
                            </m:r>
                          </m:sup>
                        </m:sSup>
                      </m:oMath>
                    </m:oMathPara>
                  </a14:m>
                  <a:endParaRPr lang="en-GB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B3F882E0-E192-3F35-FBA3-35BB5D7FF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4264" y="4813224"/>
                  <a:ext cx="624765" cy="2616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+1 1">
            <a:extLst>
              <a:ext uri="{FF2B5EF4-FFF2-40B4-BE49-F238E27FC236}">
                <a16:creationId xmlns:a16="http://schemas.microsoft.com/office/drawing/2014/main" id="{F1FD889E-547D-CB0D-1DD8-62B702388BB6}"/>
              </a:ext>
            </a:extLst>
          </p:cNvPr>
          <p:cNvGrpSpPr/>
          <p:nvPr/>
        </p:nvGrpSpPr>
        <p:grpSpPr>
          <a:xfrm>
            <a:off x="4900379" y="4339566"/>
            <a:ext cx="1348930" cy="500697"/>
            <a:chOff x="5960025" y="4131555"/>
            <a:chExt cx="1044515" cy="50069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61546AE-4151-4F79-30DE-6CF15618D188}"/>
                </a:ext>
              </a:extLst>
            </p:cNvPr>
            <p:cNvSpPr/>
            <p:nvPr/>
          </p:nvSpPr>
          <p:spPr>
            <a:xfrm>
              <a:off x="5960025" y="4131555"/>
              <a:ext cx="376918" cy="500697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063D1675-4E3A-BF53-9A05-9C1FA5576963}"/>
                    </a:ext>
                  </a:extLst>
                </p:cNvPr>
                <p:cNvSpPr txBox="1"/>
                <p:nvPr/>
              </p:nvSpPr>
              <p:spPr>
                <a:xfrm>
                  <a:off x="6166034" y="4199795"/>
                  <a:ext cx="838506" cy="2636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11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GB" sz="11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1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GB" sz="110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1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11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11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𝐹𝐿𝑇</m:t>
                            </m:r>
                          </m:sup>
                        </m:sSubSup>
                      </m:oMath>
                    </m:oMathPara>
                  </a14:m>
                  <a:endParaRPr lang="en-GB" sz="11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063D1675-4E3A-BF53-9A05-9C1FA55769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6034" y="4199795"/>
                  <a:ext cx="838506" cy="2636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pay 1bd 1">
            <a:extLst>
              <a:ext uri="{FF2B5EF4-FFF2-40B4-BE49-F238E27FC236}">
                <a16:creationId xmlns:a16="http://schemas.microsoft.com/office/drawing/2014/main" id="{F40CC0CD-A9D5-0836-9DC5-7B1EE1FEAD7C}"/>
              </a:ext>
            </a:extLst>
          </p:cNvPr>
          <p:cNvGrpSpPr/>
          <p:nvPr/>
        </p:nvGrpSpPr>
        <p:grpSpPr>
          <a:xfrm>
            <a:off x="5087610" y="4521974"/>
            <a:ext cx="585574" cy="501765"/>
            <a:chOff x="5001602" y="4558471"/>
            <a:chExt cx="585574" cy="501765"/>
          </a:xfrm>
        </p:grpSpPr>
        <p:grpSp>
          <p:nvGrpSpPr>
            <p:cNvPr id="105" name="pay 1bd 1">
              <a:extLst>
                <a:ext uri="{FF2B5EF4-FFF2-40B4-BE49-F238E27FC236}">
                  <a16:creationId xmlns:a16="http://schemas.microsoft.com/office/drawing/2014/main" id="{4DD5E00F-D733-628A-EA1C-47E90171AD98}"/>
                </a:ext>
              </a:extLst>
            </p:cNvPr>
            <p:cNvGrpSpPr/>
            <p:nvPr/>
          </p:nvGrpSpPr>
          <p:grpSpPr>
            <a:xfrm>
              <a:off x="5001602" y="4558471"/>
              <a:ext cx="346135" cy="244804"/>
              <a:chOff x="5001602" y="4525660"/>
              <a:chExt cx="346135" cy="244804"/>
            </a:xfrm>
          </p:grpSpPr>
          <p:sp>
            <p:nvSpPr>
              <p:cNvPr id="88" name="Arrow: Curved Down 87">
                <a:extLst>
                  <a:ext uri="{FF2B5EF4-FFF2-40B4-BE49-F238E27FC236}">
                    <a16:creationId xmlns:a16="http://schemas.microsoft.com/office/drawing/2014/main" id="{AAA8F2C4-0D5E-F093-0E1F-3ED4AEF00E47}"/>
                  </a:ext>
                </a:extLst>
              </p:cNvPr>
              <p:cNvSpPr/>
              <p:nvPr/>
            </p:nvSpPr>
            <p:spPr>
              <a:xfrm>
                <a:off x="5019660" y="4686568"/>
                <a:ext cx="308298" cy="83896"/>
              </a:xfrm>
              <a:prstGeom prst="curvedDownArrow">
                <a:avLst>
                  <a:gd name="adj1" fmla="val 15956"/>
                  <a:gd name="adj2" fmla="val 50000"/>
                  <a:gd name="adj3" fmla="val 10715"/>
                </a:avLst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62B8A386-2049-D6B0-462D-FDB696744909}"/>
                  </a:ext>
                </a:extLst>
              </p:cNvPr>
              <p:cNvSpPr txBox="1"/>
              <p:nvPr/>
            </p:nvSpPr>
            <p:spPr>
              <a:xfrm>
                <a:off x="5001602" y="4525660"/>
                <a:ext cx="346135" cy="13870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700" dirty="0">
                    <a:solidFill>
                      <a:schemeClr val="accent3"/>
                    </a:solidFill>
                  </a:rPr>
                  <a:t>1BD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52">
                  <a:extLst>
                    <a:ext uri="{FF2B5EF4-FFF2-40B4-BE49-F238E27FC236}">
                      <a16:creationId xmlns:a16="http://schemas.microsoft.com/office/drawing/2014/main" id="{51039731-7160-D681-0856-C43570C76388}"/>
                    </a:ext>
                  </a:extLst>
                </p:cNvPr>
                <p:cNvSpPr txBox="1"/>
                <p:nvPr/>
              </p:nvSpPr>
              <p:spPr>
                <a:xfrm>
                  <a:off x="5316653" y="4913978"/>
                  <a:ext cx="270523" cy="14625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9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9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9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900" b="0" i="1">
                                <a:latin typeface="Cambria Math" panose="02040503050406030204" pitchFamily="18" charset="0"/>
                              </a:rPr>
                              <m:t>𝑃𝐴𝑌</m:t>
                            </m:r>
                          </m:sup>
                        </m:sSubSup>
                      </m:oMath>
                    </m:oMathPara>
                  </a14:m>
                  <a:endParaRPr lang="en-GB" sz="900" dirty="0"/>
                </a:p>
              </p:txBody>
            </p:sp>
          </mc:Choice>
          <mc:Fallback xmlns="">
            <p:sp>
              <p:nvSpPr>
                <p:cNvPr id="84" name="TextBox 52">
                  <a:extLst>
                    <a:ext uri="{FF2B5EF4-FFF2-40B4-BE49-F238E27FC236}">
                      <a16:creationId xmlns:a16="http://schemas.microsoft.com/office/drawing/2014/main" id="{51039731-7160-D681-0856-C43570C76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6653" y="4913978"/>
                  <a:ext cx="270523" cy="146258"/>
                </a:xfrm>
                <a:prstGeom prst="rect">
                  <a:avLst/>
                </a:prstGeom>
                <a:blipFill>
                  <a:blip r:embed="rId9"/>
                  <a:stretch>
                    <a:fillRect l="-11111" t="-4167" r="-2222" b="-1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back AP">
            <a:extLst>
              <a:ext uri="{FF2B5EF4-FFF2-40B4-BE49-F238E27FC236}">
                <a16:creationId xmlns:a16="http://schemas.microsoft.com/office/drawing/2014/main" id="{F9DF792A-EFD5-81D6-1236-D35EEE6366D0}"/>
              </a:ext>
            </a:extLst>
          </p:cNvPr>
          <p:cNvGrpSpPr/>
          <p:nvPr/>
        </p:nvGrpSpPr>
        <p:grpSpPr>
          <a:xfrm>
            <a:off x="4249495" y="3985687"/>
            <a:ext cx="1416785" cy="319574"/>
            <a:chOff x="4270047" y="4251812"/>
            <a:chExt cx="1416785" cy="319574"/>
          </a:xfrm>
        </p:grpSpPr>
        <p:sp>
          <p:nvSpPr>
            <p:cNvPr id="92" name="Arrow: Curved Down 91">
              <a:extLst>
                <a:ext uri="{FF2B5EF4-FFF2-40B4-BE49-F238E27FC236}">
                  <a16:creationId xmlns:a16="http://schemas.microsoft.com/office/drawing/2014/main" id="{AF462733-95D6-0FE9-6D25-CE20719B7A60}"/>
                </a:ext>
              </a:extLst>
            </p:cNvPr>
            <p:cNvSpPr/>
            <p:nvPr/>
          </p:nvSpPr>
          <p:spPr>
            <a:xfrm flipH="1">
              <a:off x="4637952" y="4392041"/>
              <a:ext cx="473210" cy="179345"/>
            </a:xfrm>
            <a:prstGeom prst="curvedDownArrow">
              <a:avLst>
                <a:gd name="adj1" fmla="val 25000"/>
                <a:gd name="adj2" fmla="val 50000"/>
                <a:gd name="adj3" fmla="val 9906"/>
              </a:avLst>
            </a:prstGeom>
            <a:ln>
              <a:solidFill>
                <a:schemeClr val="accent4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0">
                  <a:extLst>
                    <a:ext uri="{FF2B5EF4-FFF2-40B4-BE49-F238E27FC236}">
                      <a16:creationId xmlns:a16="http://schemas.microsoft.com/office/drawing/2014/main" id="{44B057EA-A902-B7D5-4785-76C9E11F05FC}"/>
                    </a:ext>
                  </a:extLst>
                </p:cNvPr>
                <p:cNvSpPr txBox="1"/>
                <p:nvPr/>
              </p:nvSpPr>
              <p:spPr>
                <a:xfrm>
                  <a:off x="4270047" y="4251812"/>
                  <a:ext cx="1416785" cy="187872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9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9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p>
                            <m:r>
                              <a:rPr lang="en-GB" sz="9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𝒔𝒕</m:t>
                            </m:r>
                          </m:sup>
                        </m:sSup>
                        <m:r>
                          <a:rPr lang="en-GB" sz="9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𝑨𝒄𝒄𝒓𝒖𝒆𝒅</m:t>
                        </m:r>
                        <m:r>
                          <a:rPr lang="en-GB" sz="9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9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𝑷𝒆𝒓𝒊𝒐𝒅</m:t>
                        </m:r>
                      </m:oMath>
                    </m:oMathPara>
                  </a14:m>
                  <a:endParaRPr lang="en-GB" sz="900" b="1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0">
                  <a:extLst>
                    <a:ext uri="{FF2B5EF4-FFF2-40B4-BE49-F238E27FC236}">
                      <a16:creationId xmlns:a16="http://schemas.microsoft.com/office/drawing/2014/main" id="{44B057EA-A902-B7D5-4785-76C9E11F05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0047" y="4251812"/>
                  <a:ext cx="1416785" cy="187872"/>
                </a:xfrm>
                <a:prstGeom prst="rect">
                  <a:avLst/>
                </a:prstGeom>
                <a:blipFill>
                  <a:blip r:embed="rId10"/>
                  <a:stretch>
                    <a:fillRect t="-32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Back 1Y">
            <a:extLst>
              <a:ext uri="{FF2B5EF4-FFF2-40B4-BE49-F238E27FC236}">
                <a16:creationId xmlns:a16="http://schemas.microsoft.com/office/drawing/2014/main" id="{B6EAF467-6255-2738-3DC6-4FD042BE7785}"/>
              </a:ext>
            </a:extLst>
          </p:cNvPr>
          <p:cNvGrpSpPr/>
          <p:nvPr/>
        </p:nvGrpSpPr>
        <p:grpSpPr>
          <a:xfrm>
            <a:off x="4999545" y="3894621"/>
            <a:ext cx="1713068" cy="1166075"/>
            <a:chOff x="5012235" y="3894621"/>
            <a:chExt cx="2107019" cy="1166075"/>
          </a:xfrm>
        </p:grpSpPr>
        <p:grpSp>
          <p:nvGrpSpPr>
            <p:cNvPr id="107" name="back 1Y">
              <a:extLst>
                <a:ext uri="{FF2B5EF4-FFF2-40B4-BE49-F238E27FC236}">
                  <a16:creationId xmlns:a16="http://schemas.microsoft.com/office/drawing/2014/main" id="{4381621A-E022-5448-1F79-44CA4C04FA86}"/>
                </a:ext>
              </a:extLst>
            </p:cNvPr>
            <p:cNvGrpSpPr/>
            <p:nvPr/>
          </p:nvGrpSpPr>
          <p:grpSpPr>
            <a:xfrm>
              <a:off x="5146587" y="3894621"/>
              <a:ext cx="1972667" cy="400564"/>
              <a:chOff x="5471027" y="4159259"/>
              <a:chExt cx="1653776" cy="400564"/>
            </a:xfrm>
          </p:grpSpPr>
          <p:sp>
            <p:nvSpPr>
              <p:cNvPr id="93" name="Arrow: Curved Down 92">
                <a:extLst>
                  <a:ext uri="{FF2B5EF4-FFF2-40B4-BE49-F238E27FC236}">
                    <a16:creationId xmlns:a16="http://schemas.microsoft.com/office/drawing/2014/main" id="{AE42F4E5-0FC7-8A0A-B9C0-D042AB87E0DA}"/>
                  </a:ext>
                </a:extLst>
              </p:cNvPr>
              <p:cNvSpPr/>
              <p:nvPr/>
            </p:nvSpPr>
            <p:spPr>
              <a:xfrm flipH="1">
                <a:off x="5471027" y="4365729"/>
                <a:ext cx="1653776" cy="194094"/>
              </a:xfrm>
              <a:prstGeom prst="curvedDownArrow">
                <a:avLst>
                  <a:gd name="adj1" fmla="val 25000"/>
                  <a:gd name="adj2" fmla="val 50000"/>
                  <a:gd name="adj3" fmla="val 9906"/>
                </a:avLst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GB" sz="110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33">
                    <a:extLst>
                      <a:ext uri="{FF2B5EF4-FFF2-40B4-BE49-F238E27FC236}">
                        <a16:creationId xmlns:a16="http://schemas.microsoft.com/office/drawing/2014/main" id="{EA3263DF-5C00-EC4F-2863-8ACFBD3B3A61}"/>
                      </a:ext>
                    </a:extLst>
                  </p:cNvPr>
                  <p:cNvSpPr txBox="1"/>
                  <p:nvPr/>
                </p:nvSpPr>
                <p:spPr>
                  <a:xfrm>
                    <a:off x="6161082" y="4159259"/>
                    <a:ext cx="224549" cy="187872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200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200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oMath>
                      </m:oMathPara>
                    </a14:m>
                    <a:endParaRPr lang="en-GB" sz="1200" b="1" dirty="0">
                      <a:solidFill>
                        <a:schemeClr val="accent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33">
                    <a:extLst>
                      <a:ext uri="{FF2B5EF4-FFF2-40B4-BE49-F238E27FC236}">
                        <a16:creationId xmlns:a16="http://schemas.microsoft.com/office/drawing/2014/main" id="{EA3263DF-5C00-EC4F-2863-8ACFBD3B3A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61082" y="4159259"/>
                    <a:ext cx="224549" cy="18787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9444" r="-16667" b="-322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47">
                  <a:extLst>
                    <a:ext uri="{FF2B5EF4-FFF2-40B4-BE49-F238E27FC236}">
                      <a16:creationId xmlns:a16="http://schemas.microsoft.com/office/drawing/2014/main" id="{A0B5A24E-A5DB-B8E5-44FC-6D6840530664}"/>
                    </a:ext>
                  </a:extLst>
                </p:cNvPr>
                <p:cNvSpPr txBox="1"/>
                <p:nvPr/>
              </p:nvSpPr>
              <p:spPr>
                <a:xfrm>
                  <a:off x="5012235" y="4888469"/>
                  <a:ext cx="162800" cy="172227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1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1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82" name="TextBox 47">
                  <a:extLst>
                    <a:ext uri="{FF2B5EF4-FFF2-40B4-BE49-F238E27FC236}">
                      <a16:creationId xmlns:a16="http://schemas.microsoft.com/office/drawing/2014/main" id="{A0B5A24E-A5DB-B8E5-44FC-6D68405306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2235" y="4888469"/>
                  <a:ext cx="162800" cy="172227"/>
                </a:xfrm>
                <a:prstGeom prst="rect">
                  <a:avLst/>
                </a:prstGeom>
                <a:blipFill>
                  <a:blip r:embed="rId12"/>
                  <a:stretch>
                    <a:fillRect l="-36364" r="-22727" b="-178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1" name="Tenor">
            <a:extLst>
              <a:ext uri="{FF2B5EF4-FFF2-40B4-BE49-F238E27FC236}">
                <a16:creationId xmlns:a16="http://schemas.microsoft.com/office/drawing/2014/main" id="{30289E77-AE2A-66DB-9681-68034DD6D549}"/>
              </a:ext>
            </a:extLst>
          </p:cNvPr>
          <p:cNvGrpSpPr/>
          <p:nvPr/>
        </p:nvGrpSpPr>
        <p:grpSpPr>
          <a:xfrm>
            <a:off x="4540797" y="3315102"/>
            <a:ext cx="2274362" cy="1754889"/>
            <a:chOff x="4540797" y="3315102"/>
            <a:chExt cx="2274362" cy="1754889"/>
          </a:xfrm>
        </p:grpSpPr>
        <p:grpSp>
          <p:nvGrpSpPr>
            <p:cNvPr id="110" name="tenor">
              <a:extLst>
                <a:ext uri="{FF2B5EF4-FFF2-40B4-BE49-F238E27FC236}">
                  <a16:creationId xmlns:a16="http://schemas.microsoft.com/office/drawing/2014/main" id="{498F6F5D-0E0F-82A5-E55F-411A6FC766A5}"/>
                </a:ext>
              </a:extLst>
            </p:cNvPr>
            <p:cNvGrpSpPr/>
            <p:nvPr/>
          </p:nvGrpSpPr>
          <p:grpSpPr>
            <a:xfrm>
              <a:off x="4540797" y="3315102"/>
              <a:ext cx="2238213" cy="623634"/>
              <a:chOff x="4547119" y="3628059"/>
              <a:chExt cx="2492276" cy="6236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59">
                    <a:extLst>
                      <a:ext uri="{FF2B5EF4-FFF2-40B4-BE49-F238E27FC236}">
                        <a16:creationId xmlns:a16="http://schemas.microsoft.com/office/drawing/2014/main" id="{204AC2AE-D902-9201-2EC8-7D4755279FFE}"/>
                      </a:ext>
                    </a:extLst>
                  </p:cNvPr>
                  <p:cNvSpPr txBox="1"/>
                  <p:nvPr/>
                </p:nvSpPr>
                <p:spPr>
                  <a:xfrm>
                    <a:off x="5494689" y="3628059"/>
                    <a:ext cx="146161" cy="201594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sz="1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GB" sz="1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GB" sz="1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𝑸𝒖𝒐𝒕𝒆</m:t>
                              </m:r>
                            </m:sup>
                          </m:sSubSup>
                        </m:oMath>
                      </m:oMathPara>
                    </a14:m>
                    <a:endParaRPr lang="en-GB" sz="1200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TextBox 59">
                    <a:extLst>
                      <a:ext uri="{FF2B5EF4-FFF2-40B4-BE49-F238E27FC236}">
                        <a16:creationId xmlns:a16="http://schemas.microsoft.com/office/drawing/2014/main" id="{204AC2AE-D902-9201-2EC8-7D4755279F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4689" y="3628059"/>
                    <a:ext cx="146161" cy="20159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6364" r="-227273" b="-3939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Arrow: Curved Down 108">
                <a:extLst>
                  <a:ext uri="{FF2B5EF4-FFF2-40B4-BE49-F238E27FC236}">
                    <a16:creationId xmlns:a16="http://schemas.microsoft.com/office/drawing/2014/main" id="{C46E7399-E819-BDAC-E8C7-946BDDA15E57}"/>
                  </a:ext>
                </a:extLst>
              </p:cNvPr>
              <p:cNvSpPr/>
              <p:nvPr/>
            </p:nvSpPr>
            <p:spPr>
              <a:xfrm>
                <a:off x="4547119" y="3908820"/>
                <a:ext cx="2492276" cy="342873"/>
              </a:xfrm>
              <a:prstGeom prst="curvedDownArrow">
                <a:avLst>
                  <a:gd name="adj1" fmla="val 5771"/>
                  <a:gd name="adj2" fmla="val 52894"/>
                  <a:gd name="adj3" fmla="val 7014"/>
                </a:avLst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GB" sz="110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48">
                  <a:extLst>
                    <a:ext uri="{FF2B5EF4-FFF2-40B4-BE49-F238E27FC236}">
                      <a16:creationId xmlns:a16="http://schemas.microsoft.com/office/drawing/2014/main" id="{A76AF8EF-26D4-E2E1-FC04-5A98ECCC2DF2}"/>
                    </a:ext>
                  </a:extLst>
                </p:cNvPr>
                <p:cNvSpPr txBox="1"/>
                <p:nvPr/>
              </p:nvSpPr>
              <p:spPr>
                <a:xfrm>
                  <a:off x="6649088" y="4897764"/>
                  <a:ext cx="166071" cy="172227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1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1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83" name="TextBox 48">
                  <a:extLst>
                    <a:ext uri="{FF2B5EF4-FFF2-40B4-BE49-F238E27FC236}">
                      <a16:creationId xmlns:a16="http://schemas.microsoft.com/office/drawing/2014/main" id="{A76AF8EF-26D4-E2E1-FC04-5A98ECCC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9088" y="4897764"/>
                  <a:ext cx="166071" cy="172227"/>
                </a:xfrm>
                <a:prstGeom prst="rect">
                  <a:avLst/>
                </a:prstGeom>
                <a:blipFill>
                  <a:blip r:embed="rId14"/>
                  <a:stretch>
                    <a:fillRect l="-18519" r="-11111" b="-137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6" name="Spot">
            <a:extLst>
              <a:ext uri="{FF2B5EF4-FFF2-40B4-BE49-F238E27FC236}">
                <a16:creationId xmlns:a16="http://schemas.microsoft.com/office/drawing/2014/main" id="{3185D22D-B9D2-8612-A7AB-348694F95EE5}"/>
              </a:ext>
            </a:extLst>
          </p:cNvPr>
          <p:cNvGrpSpPr/>
          <p:nvPr/>
        </p:nvGrpSpPr>
        <p:grpSpPr>
          <a:xfrm>
            <a:off x="4255521" y="4508732"/>
            <a:ext cx="516654" cy="530845"/>
            <a:chOff x="4180728" y="4534784"/>
            <a:chExt cx="516654" cy="530845"/>
          </a:xfrm>
        </p:grpSpPr>
        <p:sp>
          <p:nvSpPr>
            <p:cNvPr id="112" name="Arrow: Curved Down 111">
              <a:extLst>
                <a:ext uri="{FF2B5EF4-FFF2-40B4-BE49-F238E27FC236}">
                  <a16:creationId xmlns:a16="http://schemas.microsoft.com/office/drawing/2014/main" id="{8E71B100-E946-2C9A-F5D5-4C34F4455736}"/>
                </a:ext>
              </a:extLst>
            </p:cNvPr>
            <p:cNvSpPr/>
            <p:nvPr/>
          </p:nvSpPr>
          <p:spPr>
            <a:xfrm>
              <a:off x="4199641" y="4706471"/>
              <a:ext cx="308199" cy="84119"/>
            </a:xfrm>
            <a:prstGeom prst="curvedDownArrow">
              <a:avLst>
                <a:gd name="adj1" fmla="val 15956"/>
                <a:gd name="adj2" fmla="val 50000"/>
                <a:gd name="adj3" fmla="val 10715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114" name="TextBox 39">
              <a:extLst>
                <a:ext uri="{FF2B5EF4-FFF2-40B4-BE49-F238E27FC236}">
                  <a16:creationId xmlns:a16="http://schemas.microsoft.com/office/drawing/2014/main" id="{B7340A71-4A27-C166-A68E-0314D1DE65AC}"/>
                </a:ext>
              </a:extLst>
            </p:cNvPr>
            <p:cNvSpPr txBox="1"/>
            <p:nvPr/>
          </p:nvSpPr>
          <p:spPr>
            <a:xfrm>
              <a:off x="4180728" y="4534784"/>
              <a:ext cx="346023" cy="13901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700" dirty="0">
                  <a:solidFill>
                    <a:schemeClr val="accent6"/>
                  </a:solidFill>
                </a:rPr>
                <a:t>1BD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56">
                  <a:extLst>
                    <a:ext uri="{FF2B5EF4-FFF2-40B4-BE49-F238E27FC236}">
                      <a16:creationId xmlns:a16="http://schemas.microsoft.com/office/drawing/2014/main" id="{B45ABAAA-A0A2-275B-EEBA-6023CA844B95}"/>
                    </a:ext>
                  </a:extLst>
                </p:cNvPr>
                <p:cNvSpPr txBox="1"/>
                <p:nvPr/>
              </p:nvSpPr>
              <p:spPr>
                <a:xfrm>
                  <a:off x="4424872" y="4916229"/>
                  <a:ext cx="272510" cy="14940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9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9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900" b="0" i="1">
                                <a:latin typeface="Cambria Math" panose="02040503050406030204" pitchFamily="18" charset="0"/>
                              </a:rPr>
                              <m:t>𝑆𝑝𝑜𝑡</m:t>
                            </m:r>
                          </m:sub>
                        </m:sSub>
                      </m:oMath>
                    </m:oMathPara>
                  </a14:m>
                  <a:endParaRPr lang="en-GB" sz="900" dirty="0"/>
                </a:p>
              </p:txBody>
            </p:sp>
          </mc:Choice>
          <mc:Fallback xmlns="">
            <p:sp>
              <p:nvSpPr>
                <p:cNvPr id="86" name="TextBox 56">
                  <a:extLst>
                    <a:ext uri="{FF2B5EF4-FFF2-40B4-BE49-F238E27FC236}">
                      <a16:creationId xmlns:a16="http://schemas.microsoft.com/office/drawing/2014/main" id="{B45ABAAA-A0A2-275B-EEBA-6023CA844B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4872" y="4916229"/>
                  <a:ext cx="272510" cy="149400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6667" b="-2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Timeline">
            <a:extLst>
              <a:ext uri="{FF2B5EF4-FFF2-40B4-BE49-F238E27FC236}">
                <a16:creationId xmlns:a16="http://schemas.microsoft.com/office/drawing/2014/main" id="{39E5AC47-C31D-37E7-9608-E3C44984C6F2}"/>
              </a:ext>
            </a:extLst>
          </p:cNvPr>
          <p:cNvGrpSpPr/>
          <p:nvPr/>
        </p:nvGrpSpPr>
        <p:grpSpPr>
          <a:xfrm>
            <a:off x="4139934" y="3443183"/>
            <a:ext cx="7373184" cy="2782614"/>
            <a:chOff x="4057767" y="3478617"/>
            <a:chExt cx="7373184" cy="278261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7" name="Chart 76">
                  <a:extLst>
                    <a:ext uri="{FF2B5EF4-FFF2-40B4-BE49-F238E27FC236}">
                      <a16:creationId xmlns:a16="http://schemas.microsoft.com/office/drawing/2014/main" id="{22A3EF62-2D6F-ADF5-D308-D17CCA69DEC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062989480"/>
                    </p:ext>
                  </p:extLst>
                </p:nvPr>
              </p:nvGraphicFramePr>
              <p:xfrm>
                <a:off x="4057767" y="3478617"/>
                <a:ext cx="7373184" cy="278261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6"/>
                </a:graphicData>
              </a:graphic>
            </p:graphicFrame>
          </mc:Choice>
          <mc:Fallback xmlns="">
            <p:graphicFrame>
              <p:nvGraphicFramePr>
                <p:cNvPr id="77" name="Chart 76">
                  <a:extLst>
                    <a:ext uri="{FF2B5EF4-FFF2-40B4-BE49-F238E27FC236}">
                      <a16:creationId xmlns:a16="http://schemas.microsoft.com/office/drawing/2014/main" id="{22A3EF62-2D6F-ADF5-D308-D17CCA69DEC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062989480"/>
                    </p:ext>
                  </p:extLst>
                </p:nvPr>
              </p:nvGraphicFramePr>
              <p:xfrm>
                <a:off x="4057767" y="3478617"/>
                <a:ext cx="7373184" cy="278261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7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46">
                  <a:extLst>
                    <a:ext uri="{FF2B5EF4-FFF2-40B4-BE49-F238E27FC236}">
                      <a16:creationId xmlns:a16="http://schemas.microsoft.com/office/drawing/2014/main" id="{B6B07E3D-98AF-C2E7-E80D-A9A47CB01DF7}"/>
                    </a:ext>
                  </a:extLst>
                </p:cNvPr>
                <p:cNvSpPr txBox="1"/>
                <p:nvPr/>
              </p:nvSpPr>
              <p:spPr>
                <a:xfrm>
                  <a:off x="4124397" y="4951633"/>
                  <a:ext cx="166071" cy="172227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1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1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81" name="TextBox 46">
                  <a:extLst>
                    <a:ext uri="{FF2B5EF4-FFF2-40B4-BE49-F238E27FC236}">
                      <a16:creationId xmlns:a16="http://schemas.microsoft.com/office/drawing/2014/main" id="{B6B07E3D-98AF-C2E7-E80D-A9A47CB01D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4397" y="4951633"/>
                  <a:ext cx="166071" cy="172227"/>
                </a:xfrm>
                <a:prstGeom prst="rect">
                  <a:avLst/>
                </a:prstGeom>
                <a:blipFill>
                  <a:blip r:embed="rId18"/>
                  <a:stretch>
                    <a:fillRect l="-18519" r="-11111" b="-137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Discount Factor">
            <a:extLst>
              <a:ext uri="{FF2B5EF4-FFF2-40B4-BE49-F238E27FC236}">
                <a16:creationId xmlns:a16="http://schemas.microsoft.com/office/drawing/2014/main" id="{631FFC38-B331-6631-53D3-FE78654C1AE6}"/>
              </a:ext>
            </a:extLst>
          </p:cNvPr>
          <p:cNvGrpSpPr/>
          <p:nvPr/>
        </p:nvGrpSpPr>
        <p:grpSpPr>
          <a:xfrm>
            <a:off x="4266595" y="2585427"/>
            <a:ext cx="1907186" cy="489412"/>
            <a:chOff x="4491480" y="5283535"/>
            <a:chExt cx="1650674" cy="489412"/>
          </a:xfrm>
        </p:grpSpPr>
        <p:sp>
          <p:nvSpPr>
            <p:cNvPr id="97" name="Tenor">
              <a:extLst>
                <a:ext uri="{FF2B5EF4-FFF2-40B4-BE49-F238E27FC236}">
                  <a16:creationId xmlns:a16="http://schemas.microsoft.com/office/drawing/2014/main" id="{99CFCDA2-A3F5-7709-A630-DF962A23E1FE}"/>
                </a:ext>
              </a:extLst>
            </p:cNvPr>
            <p:cNvSpPr/>
            <p:nvPr/>
          </p:nvSpPr>
          <p:spPr>
            <a:xfrm rot="10800000">
              <a:off x="4491480" y="5283535"/>
              <a:ext cx="1650674" cy="194094"/>
            </a:xfrm>
            <a:prstGeom prst="curvedDownArrow">
              <a:avLst>
                <a:gd name="adj1" fmla="val 25000"/>
                <a:gd name="adj2" fmla="val 50000"/>
                <a:gd name="adj3" fmla="val 9906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>
                <a:solidFill>
                  <a:schemeClr val="accent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5B9DC16-45B7-DEB5-FE64-43312344FC35}"/>
                    </a:ext>
                  </a:extLst>
                </p:cNvPr>
                <p:cNvSpPr txBox="1"/>
                <p:nvPr/>
              </p:nvSpPr>
              <p:spPr>
                <a:xfrm>
                  <a:off x="4900324" y="5553848"/>
                  <a:ext cx="906140" cy="2190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𝐷𝐹</m:t>
                        </m:r>
                        <m:r>
                          <a:rPr lang="en-GB" sz="1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1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1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𝑃𝐴𝑌</m:t>
                            </m:r>
                          </m:sup>
                        </m:sSubSup>
                        <m:r>
                          <a:rPr lang="en-GB" sz="1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4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5B9DC16-45B7-DEB5-FE64-43312344FC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0324" y="5553848"/>
                  <a:ext cx="906140" cy="219099"/>
                </a:xfrm>
                <a:prstGeom prst="rect">
                  <a:avLst/>
                </a:prstGeom>
                <a:blipFill>
                  <a:blip r:embed="rId19"/>
                  <a:stretch>
                    <a:fillRect l="-3488" t="-2778" r="-5814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-1">
            <a:extLst>
              <a:ext uri="{FF2B5EF4-FFF2-40B4-BE49-F238E27FC236}">
                <a16:creationId xmlns:a16="http://schemas.microsoft.com/office/drawing/2014/main" id="{E71EA85E-5B31-9A56-B8AE-7835EB36ED4D}"/>
              </a:ext>
            </a:extLst>
          </p:cNvPr>
          <p:cNvGrpSpPr/>
          <p:nvPr/>
        </p:nvGrpSpPr>
        <p:grpSpPr>
          <a:xfrm>
            <a:off x="5721720" y="1980875"/>
            <a:ext cx="1297772" cy="500697"/>
            <a:chOff x="4305493" y="4622921"/>
            <a:chExt cx="1004902" cy="50069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E2FCF69-47D1-300F-6D53-252BDC811DB2}"/>
                </a:ext>
              </a:extLst>
            </p:cNvPr>
            <p:cNvSpPr/>
            <p:nvPr/>
          </p:nvSpPr>
          <p:spPr>
            <a:xfrm>
              <a:off x="4305493" y="4622921"/>
              <a:ext cx="376918" cy="500697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1A270ED-DBB7-F122-12F2-B6184155E395}"/>
                    </a:ext>
                  </a:extLst>
                </p:cNvPr>
                <p:cNvSpPr txBox="1"/>
                <p:nvPr/>
              </p:nvSpPr>
              <p:spPr>
                <a:xfrm>
                  <a:off x="4631111" y="4778934"/>
                  <a:ext cx="67928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GB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GB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𝐹𝐼𝑋</m:t>
                            </m:r>
                          </m:sup>
                        </m:sSup>
                      </m:oMath>
                    </m:oMathPara>
                  </a14:m>
                  <a:endParaRPr lang="en-GB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1A270ED-DBB7-F122-12F2-B6184155E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1111" y="4778934"/>
                  <a:ext cx="679284" cy="26161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+1">
            <a:extLst>
              <a:ext uri="{FF2B5EF4-FFF2-40B4-BE49-F238E27FC236}">
                <a16:creationId xmlns:a16="http://schemas.microsoft.com/office/drawing/2014/main" id="{9F6FB320-D261-8050-2305-D85A6F58B90C}"/>
              </a:ext>
            </a:extLst>
          </p:cNvPr>
          <p:cNvGrpSpPr/>
          <p:nvPr/>
        </p:nvGrpSpPr>
        <p:grpSpPr>
          <a:xfrm>
            <a:off x="5721459" y="1481183"/>
            <a:ext cx="1357636" cy="500697"/>
            <a:chOff x="5960025" y="4131555"/>
            <a:chExt cx="1051258" cy="50069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9BEF1A1-19ED-AB11-E404-A0C51F93ACC8}"/>
                </a:ext>
              </a:extLst>
            </p:cNvPr>
            <p:cNvSpPr/>
            <p:nvPr/>
          </p:nvSpPr>
          <p:spPr>
            <a:xfrm>
              <a:off x="5960025" y="4131555"/>
              <a:ext cx="376918" cy="500697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3DB3FA7-5333-F57A-91C9-90453C56F4C5}"/>
                    </a:ext>
                  </a:extLst>
                </p:cNvPr>
                <p:cNvSpPr txBox="1"/>
                <p:nvPr/>
              </p:nvSpPr>
              <p:spPr>
                <a:xfrm>
                  <a:off x="6241378" y="4244209"/>
                  <a:ext cx="769905" cy="2636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11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GB" sz="11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1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GB" sz="110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1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11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11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𝐹𝐿𝑇</m:t>
                            </m:r>
                          </m:sup>
                        </m:sSubSup>
                      </m:oMath>
                    </m:oMathPara>
                  </a14:m>
                  <a:endParaRPr lang="en-GB" sz="11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3DB3FA7-5333-F57A-91C9-90453C56F4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1378" y="4244209"/>
                  <a:ext cx="769905" cy="26366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Tenor">
            <a:extLst>
              <a:ext uri="{FF2B5EF4-FFF2-40B4-BE49-F238E27FC236}">
                <a16:creationId xmlns:a16="http://schemas.microsoft.com/office/drawing/2014/main" id="{7FA778CA-8CB5-666C-16C6-DE1F5FBBBD93}"/>
              </a:ext>
            </a:extLst>
          </p:cNvPr>
          <p:cNvGrpSpPr/>
          <p:nvPr/>
        </p:nvGrpSpPr>
        <p:grpSpPr>
          <a:xfrm>
            <a:off x="4557559" y="895964"/>
            <a:ext cx="1387057" cy="1285780"/>
            <a:chOff x="4415153" y="2191676"/>
            <a:chExt cx="1387057" cy="128578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4E6EF13-598F-5247-876D-DE41CCBC7A64}"/>
                </a:ext>
              </a:extLst>
            </p:cNvPr>
            <p:cNvGrpSpPr/>
            <p:nvPr/>
          </p:nvGrpSpPr>
          <p:grpSpPr>
            <a:xfrm>
              <a:off x="4415153" y="2191676"/>
              <a:ext cx="1325416" cy="477181"/>
              <a:chOff x="4089895" y="1974509"/>
              <a:chExt cx="1650674" cy="477181"/>
            </a:xfrm>
          </p:grpSpPr>
          <p:sp>
            <p:nvSpPr>
              <p:cNvPr id="39" name="Arrow: Curved Down 38">
                <a:extLst>
                  <a:ext uri="{FF2B5EF4-FFF2-40B4-BE49-F238E27FC236}">
                    <a16:creationId xmlns:a16="http://schemas.microsoft.com/office/drawing/2014/main" id="{E1F8E388-F57A-901B-DF9B-9DAD7556E172}"/>
                  </a:ext>
                </a:extLst>
              </p:cNvPr>
              <p:cNvSpPr/>
              <p:nvPr/>
            </p:nvSpPr>
            <p:spPr>
              <a:xfrm>
                <a:off x="4089895" y="2257596"/>
                <a:ext cx="1650674" cy="194094"/>
              </a:xfrm>
              <a:prstGeom prst="curvedDownArrow">
                <a:avLst>
                  <a:gd name="adj1" fmla="val 25000"/>
                  <a:gd name="adj2" fmla="val 50000"/>
                  <a:gd name="adj3" fmla="val 9906"/>
                </a:avLst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GB" sz="1100">
                  <a:solidFill>
                    <a:schemeClr val="accent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59">
                    <a:extLst>
                      <a:ext uri="{FF2B5EF4-FFF2-40B4-BE49-F238E27FC236}">
                        <a16:creationId xmlns:a16="http://schemas.microsoft.com/office/drawing/2014/main" id="{BE5A712E-6AB5-2253-3783-0364C8369777}"/>
                      </a:ext>
                    </a:extLst>
                  </p:cNvPr>
                  <p:cNvSpPr txBox="1"/>
                  <p:nvPr/>
                </p:nvSpPr>
                <p:spPr>
                  <a:xfrm>
                    <a:off x="4817432" y="1974509"/>
                    <a:ext cx="182029" cy="201594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sz="1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GB" sz="1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GB" sz="1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𝑸𝒖𝒐𝒕𝒆</m:t>
                              </m:r>
                            </m:sup>
                          </m:sSubSup>
                        </m:oMath>
                      </m:oMathPara>
                    </a14:m>
                    <a:endParaRPr lang="en-GB" sz="1200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59">
                    <a:extLst>
                      <a:ext uri="{FF2B5EF4-FFF2-40B4-BE49-F238E27FC236}">
                        <a16:creationId xmlns:a16="http://schemas.microsoft.com/office/drawing/2014/main" id="{BE5A712E-6AB5-2253-3783-0364C83697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7432" y="1974509"/>
                    <a:ext cx="182029" cy="20159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33333" r="-200000" b="-3939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66">
                  <a:extLst>
                    <a:ext uri="{FF2B5EF4-FFF2-40B4-BE49-F238E27FC236}">
                      <a16:creationId xmlns:a16="http://schemas.microsoft.com/office/drawing/2014/main" id="{BE2CE142-BE45-09D8-971E-54B813E3A51C}"/>
                    </a:ext>
                  </a:extLst>
                </p:cNvPr>
                <p:cNvSpPr txBox="1"/>
                <p:nvPr/>
              </p:nvSpPr>
              <p:spPr>
                <a:xfrm>
                  <a:off x="5640050" y="3308179"/>
                  <a:ext cx="162160" cy="169277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1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1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45" name="TextBox 66">
                  <a:extLst>
                    <a:ext uri="{FF2B5EF4-FFF2-40B4-BE49-F238E27FC236}">
                      <a16:creationId xmlns:a16="http://schemas.microsoft.com/office/drawing/2014/main" id="{BE2CE142-BE45-09D8-971E-54B813E3A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050" y="3308179"/>
                  <a:ext cx="162160" cy="169277"/>
                </a:xfrm>
                <a:prstGeom prst="rect">
                  <a:avLst/>
                </a:prstGeom>
                <a:blipFill>
                  <a:blip r:embed="rId12"/>
                  <a:stretch>
                    <a:fillRect l="-19231" r="-15385" b="-178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tspot">
            <a:extLst>
              <a:ext uri="{FF2B5EF4-FFF2-40B4-BE49-F238E27FC236}">
                <a16:creationId xmlns:a16="http://schemas.microsoft.com/office/drawing/2014/main" id="{0C13BC9B-731B-CF20-9DA5-3616545128EE}"/>
              </a:ext>
            </a:extLst>
          </p:cNvPr>
          <p:cNvGrpSpPr/>
          <p:nvPr/>
        </p:nvGrpSpPr>
        <p:grpSpPr>
          <a:xfrm>
            <a:off x="4248531" y="1659858"/>
            <a:ext cx="444674" cy="524140"/>
            <a:chOff x="4144564" y="2958021"/>
            <a:chExt cx="444674" cy="5241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65">
                  <a:extLst>
                    <a:ext uri="{FF2B5EF4-FFF2-40B4-BE49-F238E27FC236}">
                      <a16:creationId xmlns:a16="http://schemas.microsoft.com/office/drawing/2014/main" id="{32F7DE7F-5194-B775-E619-2B37FB1D69A2}"/>
                    </a:ext>
                  </a:extLst>
                </p:cNvPr>
                <p:cNvSpPr txBox="1"/>
                <p:nvPr/>
              </p:nvSpPr>
              <p:spPr>
                <a:xfrm>
                  <a:off x="4316728" y="3332761"/>
                  <a:ext cx="272510" cy="14940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9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9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900" b="0" i="1">
                                <a:latin typeface="Cambria Math" panose="02040503050406030204" pitchFamily="18" charset="0"/>
                              </a:rPr>
                              <m:t>𝑆𝑝𝑜𝑡</m:t>
                            </m:r>
                          </m:sub>
                        </m:sSub>
                      </m:oMath>
                    </m:oMathPara>
                  </a14:m>
                  <a:endParaRPr lang="en-GB" sz="900" dirty="0"/>
                </a:p>
              </p:txBody>
            </p:sp>
          </mc:Choice>
          <mc:Fallback xmlns="">
            <p:sp>
              <p:nvSpPr>
                <p:cNvPr id="44" name="TextBox 65">
                  <a:extLst>
                    <a:ext uri="{FF2B5EF4-FFF2-40B4-BE49-F238E27FC236}">
                      <a16:creationId xmlns:a16="http://schemas.microsoft.com/office/drawing/2014/main" id="{32F7DE7F-5194-B775-E619-2B37FB1D6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6728" y="3332761"/>
                  <a:ext cx="272510" cy="149400"/>
                </a:xfrm>
                <a:prstGeom prst="rect">
                  <a:avLst/>
                </a:prstGeom>
                <a:blipFill>
                  <a:blip r:embed="rId23"/>
                  <a:stretch>
                    <a:fillRect l="-11111" r="-6667" b="-291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rrow: Curved Down 55">
              <a:extLst>
                <a:ext uri="{FF2B5EF4-FFF2-40B4-BE49-F238E27FC236}">
                  <a16:creationId xmlns:a16="http://schemas.microsoft.com/office/drawing/2014/main" id="{A41D7918-1A9A-59BB-20D6-ADB3906C1833}"/>
                </a:ext>
              </a:extLst>
            </p:cNvPr>
            <p:cNvSpPr/>
            <p:nvPr/>
          </p:nvSpPr>
          <p:spPr>
            <a:xfrm>
              <a:off x="4162628" y="3119301"/>
              <a:ext cx="308199" cy="84119"/>
            </a:xfrm>
            <a:prstGeom prst="curvedDownArrow">
              <a:avLst>
                <a:gd name="adj1" fmla="val 15956"/>
                <a:gd name="adj2" fmla="val 50000"/>
                <a:gd name="adj3" fmla="val 10715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57" name="TextBox 39">
              <a:extLst>
                <a:ext uri="{FF2B5EF4-FFF2-40B4-BE49-F238E27FC236}">
                  <a16:creationId xmlns:a16="http://schemas.microsoft.com/office/drawing/2014/main" id="{D4A03F94-2F0F-79E7-C0E0-97CE0641EB98}"/>
                </a:ext>
              </a:extLst>
            </p:cNvPr>
            <p:cNvSpPr txBox="1"/>
            <p:nvPr/>
          </p:nvSpPr>
          <p:spPr>
            <a:xfrm>
              <a:off x="4144564" y="2958021"/>
              <a:ext cx="346023" cy="13901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700" dirty="0">
                  <a:solidFill>
                    <a:schemeClr val="accent6"/>
                  </a:solidFill>
                </a:rPr>
                <a:t>1BD</a:t>
              </a:r>
            </a:p>
          </p:txBody>
        </p:sp>
      </p:grpSp>
      <p:grpSp>
        <p:nvGrpSpPr>
          <p:cNvPr id="60" name="tpay">
            <a:extLst>
              <a:ext uri="{FF2B5EF4-FFF2-40B4-BE49-F238E27FC236}">
                <a16:creationId xmlns:a16="http://schemas.microsoft.com/office/drawing/2014/main" id="{D47A0283-FD9B-927F-88D8-7ABF96272FA8}"/>
              </a:ext>
            </a:extLst>
          </p:cNvPr>
          <p:cNvGrpSpPr/>
          <p:nvPr/>
        </p:nvGrpSpPr>
        <p:grpSpPr>
          <a:xfrm>
            <a:off x="5882975" y="1148268"/>
            <a:ext cx="515027" cy="1035730"/>
            <a:chOff x="5740569" y="2443980"/>
            <a:chExt cx="515027" cy="1035730"/>
          </a:xfrm>
        </p:grpSpPr>
        <p:sp>
          <p:nvSpPr>
            <p:cNvPr id="41" name="Arrow: Curved Down 40">
              <a:extLst>
                <a:ext uri="{FF2B5EF4-FFF2-40B4-BE49-F238E27FC236}">
                  <a16:creationId xmlns:a16="http://schemas.microsoft.com/office/drawing/2014/main" id="{003E8525-C391-7D5A-6116-68683EDC4856}"/>
                </a:ext>
              </a:extLst>
            </p:cNvPr>
            <p:cNvSpPr/>
            <p:nvPr/>
          </p:nvSpPr>
          <p:spPr>
            <a:xfrm>
              <a:off x="5758627" y="2604891"/>
              <a:ext cx="308298" cy="83896"/>
            </a:xfrm>
            <a:prstGeom prst="curvedDownArrow">
              <a:avLst>
                <a:gd name="adj1" fmla="val 15956"/>
                <a:gd name="adj2" fmla="val 50000"/>
                <a:gd name="adj3" fmla="val 10715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42" name="TextBox 61">
              <a:extLst>
                <a:ext uri="{FF2B5EF4-FFF2-40B4-BE49-F238E27FC236}">
                  <a16:creationId xmlns:a16="http://schemas.microsoft.com/office/drawing/2014/main" id="{29F00906-3331-0488-A4D2-D87996535CBB}"/>
                </a:ext>
              </a:extLst>
            </p:cNvPr>
            <p:cNvSpPr txBox="1"/>
            <p:nvPr/>
          </p:nvSpPr>
          <p:spPr>
            <a:xfrm>
              <a:off x="5740569" y="2443980"/>
              <a:ext cx="346135" cy="138701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700" dirty="0">
                  <a:solidFill>
                    <a:schemeClr val="accent3"/>
                  </a:solidFill>
                </a:rPr>
                <a:t>1BD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67">
                  <a:extLst>
                    <a:ext uri="{FF2B5EF4-FFF2-40B4-BE49-F238E27FC236}">
                      <a16:creationId xmlns:a16="http://schemas.microsoft.com/office/drawing/2014/main" id="{FE40F5E6-C8DB-F7E5-3D65-E178A9987EEE}"/>
                    </a:ext>
                  </a:extLst>
                </p:cNvPr>
                <p:cNvSpPr txBox="1"/>
                <p:nvPr/>
              </p:nvSpPr>
              <p:spPr>
                <a:xfrm>
                  <a:off x="5985073" y="3333452"/>
                  <a:ext cx="270523" cy="14625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9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9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9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900" b="0" i="1">
                                <a:latin typeface="Cambria Math" panose="02040503050406030204" pitchFamily="18" charset="0"/>
                              </a:rPr>
                              <m:t>𝑃𝐴𝑌</m:t>
                            </m:r>
                          </m:sup>
                        </m:sSubSup>
                      </m:oMath>
                    </m:oMathPara>
                  </a14:m>
                  <a:endParaRPr lang="en-GB" sz="900" dirty="0"/>
                </a:p>
              </p:txBody>
            </p:sp>
          </mc:Choice>
          <mc:Fallback xmlns="">
            <p:sp>
              <p:nvSpPr>
                <p:cNvPr id="46" name="TextBox 67">
                  <a:extLst>
                    <a:ext uri="{FF2B5EF4-FFF2-40B4-BE49-F238E27FC236}">
                      <a16:creationId xmlns:a16="http://schemas.microsoft.com/office/drawing/2014/main" id="{FE40F5E6-C8DB-F7E5-3D65-E178A9987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5073" y="3333452"/>
                  <a:ext cx="270523" cy="146258"/>
                </a:xfrm>
                <a:prstGeom prst="rect">
                  <a:avLst/>
                </a:prstGeom>
                <a:blipFill>
                  <a:blip r:embed="rId24"/>
                  <a:stretch>
                    <a:fillRect l="-11111" r="-2222" b="-1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Timeline">
            <a:extLst>
              <a:ext uri="{FF2B5EF4-FFF2-40B4-BE49-F238E27FC236}">
                <a16:creationId xmlns:a16="http://schemas.microsoft.com/office/drawing/2014/main" id="{4920CBBB-F8D9-38EF-B612-A576E1E5969B}"/>
              </a:ext>
            </a:extLst>
          </p:cNvPr>
          <p:cNvGrpSpPr/>
          <p:nvPr/>
        </p:nvGrpSpPr>
        <p:grpSpPr>
          <a:xfrm>
            <a:off x="4139934" y="584351"/>
            <a:ext cx="7373184" cy="2782614"/>
            <a:chOff x="3981991" y="1896429"/>
            <a:chExt cx="7373184" cy="278261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Chart 37">
                  <a:extLst>
                    <a:ext uri="{FF2B5EF4-FFF2-40B4-BE49-F238E27FC236}">
                      <a16:creationId xmlns:a16="http://schemas.microsoft.com/office/drawing/2014/main" id="{27065A2C-A791-8FB2-916D-23D05D0D10F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110219066"/>
                    </p:ext>
                  </p:extLst>
                </p:nvPr>
              </p:nvGraphicFramePr>
              <p:xfrm>
                <a:off x="3981991" y="1896429"/>
                <a:ext cx="7373184" cy="278261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5"/>
                </a:graphicData>
              </a:graphic>
            </p:graphicFrame>
          </mc:Choice>
          <mc:Fallback xmlns="">
            <p:graphicFrame>
              <p:nvGraphicFramePr>
                <p:cNvPr id="38" name="Chart 37">
                  <a:extLst>
                    <a:ext uri="{FF2B5EF4-FFF2-40B4-BE49-F238E27FC236}">
                      <a16:creationId xmlns:a16="http://schemas.microsoft.com/office/drawing/2014/main" id="{27065A2C-A791-8FB2-916D-23D05D0D10F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110219066"/>
                    </p:ext>
                  </p:extLst>
                </p:nvPr>
              </p:nvGraphicFramePr>
              <p:xfrm>
                <a:off x="3981991" y="1896429"/>
                <a:ext cx="7373184" cy="278261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6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64">
                  <a:extLst>
                    <a:ext uri="{FF2B5EF4-FFF2-40B4-BE49-F238E27FC236}">
                      <a16:creationId xmlns:a16="http://schemas.microsoft.com/office/drawing/2014/main" id="{905503DA-EF11-B4EB-C93A-D23488C680F6}"/>
                    </a:ext>
                  </a:extLst>
                </p:cNvPr>
                <p:cNvSpPr txBox="1"/>
                <p:nvPr/>
              </p:nvSpPr>
              <p:spPr>
                <a:xfrm>
                  <a:off x="4062236" y="3381302"/>
                  <a:ext cx="166071" cy="172227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1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1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43" name="TextBox 64">
                  <a:extLst>
                    <a:ext uri="{FF2B5EF4-FFF2-40B4-BE49-F238E27FC236}">
                      <a16:creationId xmlns:a16="http://schemas.microsoft.com/office/drawing/2014/main" id="{905503DA-EF11-B4EB-C93A-D23488C680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2236" y="3381302"/>
                  <a:ext cx="166071" cy="172227"/>
                </a:xfrm>
                <a:prstGeom prst="rect">
                  <a:avLst/>
                </a:prstGeom>
                <a:blipFill>
                  <a:blip r:embed="rId18"/>
                  <a:stretch>
                    <a:fillRect l="-17857" r="-7143" b="-137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14D755-9267-A468-66CE-384B8AD0E453}"/>
                  </a:ext>
                </a:extLst>
              </p:cNvPr>
              <p:cNvSpPr txBox="1"/>
              <p:nvPr/>
            </p:nvSpPr>
            <p:spPr>
              <a:xfrm>
                <a:off x="1650562" y="1773054"/>
                <a:ext cx="1817370" cy="437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sSubSup>
                        <m:sSub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𝑄𝑢𝑜𝑡𝑒</m:t>
                          </m:r>
                        </m:sup>
                      </m:sSubSup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≤1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m:rPr>
                          <m:nor/>
                        </m:rPr>
                        <a:rPr lang="en-GB" sz="1800" b="0" dirty="0"/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14D755-9267-A468-66CE-384B8AD0E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562" y="1773054"/>
                <a:ext cx="1817370" cy="437940"/>
              </a:xfrm>
              <a:prstGeom prst="rect">
                <a:avLst/>
              </a:prstGeom>
              <a:blipFill>
                <a:blip r:embed="rId27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7BFC10-6142-BD3F-79F4-50E36A47F2D1}"/>
                  </a:ext>
                </a:extLst>
              </p:cNvPr>
              <p:cNvSpPr txBox="1"/>
              <p:nvPr/>
            </p:nvSpPr>
            <p:spPr>
              <a:xfrm>
                <a:off x="1663585" y="4604681"/>
                <a:ext cx="1817370" cy="437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sSubSup>
                        <m:sSub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𝑄𝑢𝑜𝑡𝑒</m:t>
                          </m:r>
                        </m:sup>
                      </m:sSubSup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&gt;1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m:rPr>
                          <m:nor/>
                        </m:rPr>
                        <a:rPr lang="en-GB" sz="1800" b="0" dirty="0"/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7BFC10-6142-BD3F-79F4-50E36A47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585" y="4604681"/>
                <a:ext cx="1817370" cy="437940"/>
              </a:xfrm>
              <a:prstGeom prst="rect">
                <a:avLst/>
              </a:prstGeom>
              <a:blipFill>
                <a:blip r:embed="rId2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itle 1">
            <a:extLst>
              <a:ext uri="{FF2B5EF4-FFF2-40B4-BE49-F238E27FC236}">
                <a16:creationId xmlns:a16="http://schemas.microsoft.com/office/drawing/2014/main" id="{06AC8324-14AE-BAA7-80D7-D986DFEC1532}"/>
              </a:ext>
            </a:extLst>
          </p:cNvPr>
          <p:cNvSpPr txBox="1">
            <a:spLocks/>
          </p:cNvSpPr>
          <p:nvPr/>
        </p:nvSpPr>
        <p:spPr>
          <a:xfrm>
            <a:off x="566352" y="37896"/>
            <a:ext cx="9222417" cy="631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OIS NPV – Current Bootstrapping Case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2AE9BFC6-3DCA-CD88-954F-7588BFD49B77}"/>
              </a:ext>
            </a:extLst>
          </p:cNvPr>
          <p:cNvSpPr/>
          <p:nvPr/>
        </p:nvSpPr>
        <p:spPr>
          <a:xfrm>
            <a:off x="1352938" y="746449"/>
            <a:ext cx="10424533" cy="249243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252CE7A1-9BDD-1A34-A9CE-CE97C8C32599}"/>
              </a:ext>
            </a:extLst>
          </p:cNvPr>
          <p:cNvSpPr/>
          <p:nvPr/>
        </p:nvSpPr>
        <p:spPr>
          <a:xfrm>
            <a:off x="1401698" y="3269471"/>
            <a:ext cx="10424533" cy="2782614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8496C9D-30B5-0FCD-BE16-5F973E2CC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50" y="6435968"/>
            <a:ext cx="3693258" cy="316402"/>
          </a:xfrm>
        </p:spPr>
        <p:txBody>
          <a:bodyPr/>
          <a:lstStyle/>
          <a:p>
            <a:r>
              <a:rPr lang="en-GB" dirty="0"/>
              <a:t>II. Bootstrapping Theory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0FF50-9386-F7D9-58E4-B5C3A6928F71}"/>
              </a:ext>
            </a:extLst>
          </p:cNvPr>
          <p:cNvSpPr txBox="1">
            <a:spLocks/>
          </p:cNvSpPr>
          <p:nvPr/>
        </p:nvSpPr>
        <p:spPr>
          <a:xfrm>
            <a:off x="527049" y="6435968"/>
            <a:ext cx="5485431" cy="3164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Sofia Pr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II. Bootstrapping Theory 	      c) Instruments Definition 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F741A3-D26A-4B4B-8A1B-9EE9AF3AA3BE}"/>
                  </a:ext>
                </a:extLst>
              </p:cNvPr>
              <p:cNvSpPr txBox="1"/>
              <p:nvPr/>
            </p:nvSpPr>
            <p:spPr>
              <a:xfrm>
                <a:off x="7236741" y="1840014"/>
                <a:ext cx="1943224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𝐹𝐼𝑋</m:t>
                          </m:r>
                        </m:sup>
                      </m:sSup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F741A3-D26A-4B4B-8A1B-9EE9AF3AA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741" y="1840014"/>
                <a:ext cx="1943224" cy="243143"/>
              </a:xfrm>
              <a:prstGeom prst="rect">
                <a:avLst/>
              </a:prstGeom>
              <a:blipFill>
                <a:blip r:embed="rId2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861FDFF4-D856-CD1D-DC0B-615492A5B7F7}"/>
              </a:ext>
            </a:extLst>
          </p:cNvPr>
          <p:cNvSpPr/>
          <p:nvPr/>
        </p:nvSpPr>
        <p:spPr>
          <a:xfrm rot="5400000">
            <a:off x="8173014" y="1341605"/>
            <a:ext cx="243143" cy="18531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6642BE1-5573-A9D9-E941-1ACEB7126FBC}"/>
              </a:ext>
            </a:extLst>
          </p:cNvPr>
          <p:cNvSpPr/>
          <p:nvPr/>
        </p:nvSpPr>
        <p:spPr>
          <a:xfrm rot="5400000">
            <a:off x="10179962" y="1367758"/>
            <a:ext cx="243143" cy="18008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7FA41-B4DA-C55F-1806-303A859130D1}"/>
              </a:ext>
            </a:extLst>
          </p:cNvPr>
          <p:cNvSpPr txBox="1"/>
          <p:nvPr/>
        </p:nvSpPr>
        <p:spPr>
          <a:xfrm>
            <a:off x="7420301" y="2413893"/>
            <a:ext cx="1748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Fixed Leg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FAE84-7FC0-F474-BE64-46976E59DD6E}"/>
              </a:ext>
            </a:extLst>
          </p:cNvPr>
          <p:cNvSpPr txBox="1"/>
          <p:nvPr/>
        </p:nvSpPr>
        <p:spPr>
          <a:xfrm>
            <a:off x="9453400" y="2397971"/>
            <a:ext cx="1748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Floating Leg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0EB77C-8502-227B-56B1-EACE68FBED02}"/>
                  </a:ext>
                </a:extLst>
              </p:cNvPr>
              <p:cNvSpPr txBox="1"/>
              <p:nvPr/>
            </p:nvSpPr>
            <p:spPr>
              <a:xfrm>
                <a:off x="8507731" y="1798877"/>
                <a:ext cx="3348563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𝐹𝐿𝑇</m:t>
                          </m:r>
                        </m:sup>
                      </m:sSubSup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0EB77C-8502-227B-56B1-EACE68FBE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731" y="1798877"/>
                <a:ext cx="3348563" cy="33547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D26C43-B9EA-ACDE-237A-372ADC637684}"/>
                  </a:ext>
                </a:extLst>
              </p:cNvPr>
              <p:cNvSpPr txBox="1"/>
              <p:nvPr/>
            </p:nvSpPr>
            <p:spPr>
              <a:xfrm>
                <a:off x="7817241" y="4014230"/>
                <a:ext cx="1943224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𝐹𝐼𝑋</m:t>
                          </m:r>
                        </m:sup>
                      </m:sSup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D26C43-B9EA-ACDE-237A-372ADC637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241" y="4014230"/>
                <a:ext cx="1943224" cy="243143"/>
              </a:xfrm>
              <a:prstGeom prst="rect">
                <a:avLst/>
              </a:prstGeom>
              <a:blipFill>
                <a:blip r:embed="rId31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5E14B6-948E-B6C9-0F02-D15FACB1DB0D}"/>
                  </a:ext>
                </a:extLst>
              </p:cNvPr>
              <p:cNvSpPr txBox="1"/>
              <p:nvPr/>
            </p:nvSpPr>
            <p:spPr>
              <a:xfrm>
                <a:off x="9585902" y="3968063"/>
                <a:ext cx="2238213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𝐹𝐼𝑋</m:t>
                          </m:r>
                        </m:sup>
                      </m:sSup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5E14B6-948E-B6C9-0F02-D15FACB1D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902" y="3968063"/>
                <a:ext cx="2238213" cy="33547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07FBCF49-B914-0ECC-6924-28C202C2E1F8}"/>
              </a:ext>
            </a:extLst>
          </p:cNvPr>
          <p:cNvSpPr/>
          <p:nvPr/>
        </p:nvSpPr>
        <p:spPr>
          <a:xfrm rot="5400000">
            <a:off x="9629430" y="2597119"/>
            <a:ext cx="243143" cy="37356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37A35-F18F-CB93-7FCB-F933862DAF99}"/>
              </a:ext>
            </a:extLst>
          </p:cNvPr>
          <p:cNvSpPr txBox="1"/>
          <p:nvPr/>
        </p:nvSpPr>
        <p:spPr>
          <a:xfrm>
            <a:off x="7935474" y="4610649"/>
            <a:ext cx="3524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Fixed Leg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5A6DCD-2F14-DDFA-C582-9C254418140A}"/>
                  </a:ext>
                </a:extLst>
              </p:cNvPr>
              <p:cNvSpPr txBox="1"/>
              <p:nvPr/>
            </p:nvSpPr>
            <p:spPr>
              <a:xfrm>
                <a:off x="7196970" y="4969382"/>
                <a:ext cx="3132555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𝐹𝐿𝑇</m:t>
                          </m:r>
                        </m:sup>
                      </m:sSubSup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5A6DCD-2F14-DDFA-C582-9C2544181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970" y="4969382"/>
                <a:ext cx="3132555" cy="33547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27E10C-12AF-BF80-44A7-DDE073664967}"/>
                  </a:ext>
                </a:extLst>
              </p:cNvPr>
              <p:cNvSpPr txBox="1"/>
              <p:nvPr/>
            </p:nvSpPr>
            <p:spPr>
              <a:xfrm>
                <a:off x="9194090" y="4969382"/>
                <a:ext cx="3132555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𝐹𝐿𝑇</m:t>
                          </m:r>
                        </m:sup>
                      </m:sSubSup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27E10C-12AF-BF80-44A7-DDE073664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090" y="4969382"/>
                <a:ext cx="3132555" cy="33547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89E6126F-12D2-CE92-B30E-AC851ADAD00D}"/>
              </a:ext>
            </a:extLst>
          </p:cNvPr>
          <p:cNvSpPr/>
          <p:nvPr/>
        </p:nvSpPr>
        <p:spPr>
          <a:xfrm rot="5400000">
            <a:off x="9638110" y="3476734"/>
            <a:ext cx="243143" cy="39560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F87DFC-736C-5ECE-1317-94982146B849}"/>
              </a:ext>
            </a:extLst>
          </p:cNvPr>
          <p:cNvSpPr txBox="1"/>
          <p:nvPr/>
        </p:nvSpPr>
        <p:spPr>
          <a:xfrm>
            <a:off x="7833963" y="5584531"/>
            <a:ext cx="3841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Floating Leg</a:t>
            </a:r>
          </a:p>
        </p:txBody>
      </p:sp>
    </p:spTree>
    <p:extLst>
      <p:ext uri="{BB962C8B-B14F-4D97-AF65-F5344CB8AC3E}">
        <p14:creationId xmlns:p14="http://schemas.microsoft.com/office/powerpoint/2010/main" val="74076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133" grpId="0" animBg="1"/>
      <p:bldP spid="134" grpId="0" animBg="1"/>
      <p:bldP spid="4" grpId="0"/>
      <p:bldP spid="5" grpId="0" animBg="1"/>
      <p:bldP spid="6" grpId="0" animBg="1"/>
      <p:bldP spid="7" grpId="0"/>
      <p:bldP spid="8" grpId="0"/>
      <p:bldP spid="10" grpId="0"/>
      <p:bldP spid="11" grpId="0"/>
      <p:bldP spid="13" grpId="0"/>
      <p:bldP spid="14" grpId="0" animBg="1"/>
      <p:bldP spid="15" grpId="0"/>
      <p:bldP spid="16" grpId="0"/>
      <p:bldP spid="17" grpId="0"/>
      <p:bldP spid="18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A5F41-D8ED-5783-118B-D35DB4B79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6A9B-8ED1-943B-EAEB-3AD28513EE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OIS NPV – Current Bootstrapping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71BF34-135D-D2AD-C2B9-48960807858E}"/>
                  </a:ext>
                </a:extLst>
              </p:cNvPr>
              <p:cNvSpPr txBox="1"/>
              <p:nvPr/>
            </p:nvSpPr>
            <p:spPr>
              <a:xfrm>
                <a:off x="8645383" y="4740765"/>
                <a:ext cx="2859309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𝐹𝐿𝑇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𝐷𝐹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71BF34-135D-D2AD-C2B9-489608078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383" y="4740765"/>
                <a:ext cx="2859309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82B951-2BF8-7F97-391C-DF79ED247380}"/>
                  </a:ext>
                </a:extLst>
              </p:cNvPr>
              <p:cNvSpPr txBox="1"/>
              <p:nvPr/>
            </p:nvSpPr>
            <p:spPr>
              <a:xfrm>
                <a:off x="5134123" y="4765212"/>
                <a:ext cx="284353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𝐹𝐼𝑋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𝐷𝐹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82B951-2BF8-7F97-391C-DF79ED247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123" y="4765212"/>
                <a:ext cx="2843534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56F7405-FAB7-5ECD-CA26-C5D75E1F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49" y="6435968"/>
            <a:ext cx="5485431" cy="316402"/>
          </a:xfrm>
        </p:spPr>
        <p:txBody>
          <a:bodyPr/>
          <a:lstStyle/>
          <a:p>
            <a:r>
              <a:rPr lang="en-GB" dirty="0"/>
              <a:t>II. Bootstrapping Theory 	      c) Instruments Definition 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A7B881-2B85-528F-8470-AE15B42FF689}"/>
                  </a:ext>
                </a:extLst>
              </p:cNvPr>
              <p:cNvSpPr txBox="1"/>
              <p:nvPr/>
            </p:nvSpPr>
            <p:spPr>
              <a:xfrm>
                <a:off x="5760793" y="2338875"/>
                <a:ext cx="1943224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𝐹𝐼𝑋</m:t>
                          </m:r>
                        </m:sup>
                      </m:sSup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A7B881-2B85-528F-8470-AE15B42FF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793" y="2338875"/>
                <a:ext cx="1943224" cy="243143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17796F-1AB6-A89A-6F9C-3ECE76F9CD28}"/>
                  </a:ext>
                </a:extLst>
              </p:cNvPr>
              <p:cNvSpPr txBox="1"/>
              <p:nvPr/>
            </p:nvSpPr>
            <p:spPr>
              <a:xfrm>
                <a:off x="5756624" y="2730724"/>
                <a:ext cx="1947393" cy="2461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𝐹𝐼𝑋</m:t>
                          </m:r>
                        </m:sup>
                      </m:sSup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17796F-1AB6-A89A-6F9C-3ECE76F9C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624" y="2730724"/>
                <a:ext cx="1947393" cy="246158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5652F1-38A6-3FC8-A716-9472F7360E80}"/>
                  </a:ext>
                </a:extLst>
              </p:cNvPr>
              <p:cNvSpPr txBox="1"/>
              <p:nvPr/>
            </p:nvSpPr>
            <p:spPr>
              <a:xfrm>
                <a:off x="5756624" y="3706607"/>
                <a:ext cx="2129173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𝐹𝐼𝑋</m:t>
                          </m:r>
                        </m:sup>
                      </m:sSup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5652F1-38A6-3FC8-A716-9472F7360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624" y="3706607"/>
                <a:ext cx="2129173" cy="243143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E184C4-9B31-7F2D-C8AA-3CFE4428DF82}"/>
                  </a:ext>
                </a:extLst>
              </p:cNvPr>
              <p:cNvSpPr txBox="1"/>
              <p:nvPr/>
            </p:nvSpPr>
            <p:spPr>
              <a:xfrm>
                <a:off x="5756624" y="4082485"/>
                <a:ext cx="1946943" cy="2159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𝐹𝐼𝑋</m:t>
                          </m:r>
                        </m:sup>
                      </m:sSup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E184C4-9B31-7F2D-C8AA-3CFE4428D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624" y="4082485"/>
                <a:ext cx="1946943" cy="215957"/>
              </a:xfrm>
              <a:prstGeom prst="rect">
                <a:avLst/>
              </a:prstGeom>
              <a:blipFill>
                <a:blip r:embed="rId7"/>
                <a:stretch>
                  <a:fillRect t="-2857" b="-1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1F17BE-87CB-49CB-EB8D-482CE03A1C4E}"/>
                  </a:ext>
                </a:extLst>
              </p:cNvPr>
              <p:cNvSpPr txBox="1"/>
              <p:nvPr/>
            </p:nvSpPr>
            <p:spPr>
              <a:xfrm>
                <a:off x="6555593" y="3452886"/>
                <a:ext cx="1747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1F17BE-87CB-49CB-EB8D-482CE03A1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593" y="3452886"/>
                <a:ext cx="174727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A2A481-06CA-B673-0649-6DE6DA9BE169}"/>
                  </a:ext>
                </a:extLst>
              </p:cNvPr>
              <p:cNvSpPr txBox="1"/>
              <p:nvPr/>
            </p:nvSpPr>
            <p:spPr>
              <a:xfrm>
                <a:off x="5756624" y="3191711"/>
                <a:ext cx="1947393" cy="2461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𝐹𝐼𝑋</m:t>
                          </m:r>
                        </m:sup>
                      </m:sSup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A2A481-06CA-B673-0649-6DE6DA9BE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624" y="3191711"/>
                <a:ext cx="1947393" cy="246158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6B9EEE8-63A0-23DF-6B42-66D2319FB7E0}"/>
              </a:ext>
            </a:extLst>
          </p:cNvPr>
          <p:cNvSpPr txBox="1"/>
          <p:nvPr/>
        </p:nvSpPr>
        <p:spPr>
          <a:xfrm>
            <a:off x="566352" y="886933"/>
            <a:ext cx="119684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Assumption 1 – Both legs have exactly same cashflow schedule/conventions,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</a:rPr>
              <a:t>Calendar set to TARGET (</a:t>
            </a:r>
            <a:r>
              <a:rPr lang="en-GB" b="1" dirty="0">
                <a:solidFill>
                  <a:schemeClr val="accent4"/>
                </a:solidFill>
              </a:rPr>
              <a:t>T</a:t>
            </a:r>
            <a:r>
              <a:rPr lang="en-GB" dirty="0">
                <a:solidFill>
                  <a:schemeClr val="accent4"/>
                </a:solidFill>
              </a:rPr>
              <a:t>rans-European </a:t>
            </a:r>
            <a:r>
              <a:rPr lang="en-GB" b="1" dirty="0">
                <a:solidFill>
                  <a:schemeClr val="accent4"/>
                </a:solidFill>
              </a:rPr>
              <a:t>A</a:t>
            </a:r>
            <a:r>
              <a:rPr lang="en-GB" dirty="0">
                <a:solidFill>
                  <a:schemeClr val="accent4"/>
                </a:solidFill>
              </a:rPr>
              <a:t>utomated </a:t>
            </a:r>
            <a:r>
              <a:rPr lang="en-GB" b="1" dirty="0">
                <a:solidFill>
                  <a:schemeClr val="accent4"/>
                </a:solidFill>
              </a:rPr>
              <a:t>R</a:t>
            </a:r>
            <a:r>
              <a:rPr lang="en-GB" dirty="0">
                <a:solidFill>
                  <a:schemeClr val="accent4"/>
                </a:solidFill>
              </a:rPr>
              <a:t>eal-time </a:t>
            </a:r>
            <a:r>
              <a:rPr lang="en-GB" b="1" dirty="0">
                <a:solidFill>
                  <a:schemeClr val="accent4"/>
                </a:solidFill>
              </a:rPr>
              <a:t>G</a:t>
            </a:r>
            <a:r>
              <a:rPr lang="en-GB" dirty="0">
                <a:solidFill>
                  <a:schemeClr val="accent4"/>
                </a:solidFill>
              </a:rPr>
              <a:t>ross-settlement </a:t>
            </a:r>
            <a:r>
              <a:rPr lang="en-GB" b="1" dirty="0">
                <a:solidFill>
                  <a:schemeClr val="accent4"/>
                </a:solidFill>
              </a:rPr>
              <a:t>E</a:t>
            </a:r>
            <a:r>
              <a:rPr lang="en-GB" dirty="0">
                <a:solidFill>
                  <a:schemeClr val="accent4"/>
                </a:solidFill>
              </a:rPr>
              <a:t>xpress </a:t>
            </a:r>
            <a:r>
              <a:rPr lang="en-GB" b="1" dirty="0">
                <a:solidFill>
                  <a:schemeClr val="accent4"/>
                </a:solidFill>
              </a:rPr>
              <a:t>T</a:t>
            </a:r>
            <a:r>
              <a:rPr lang="en-GB" dirty="0">
                <a:solidFill>
                  <a:schemeClr val="accent4"/>
                </a:solidFill>
              </a:rPr>
              <a:t>ransfer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</a:rPr>
              <a:t>Notional amount set to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</a:rPr>
              <a:t>Day Count convention set to Actual/360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</a:rPr>
              <a:t>Payment lag set to 1 Business 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69CB42B-E0D4-4C0B-E9BC-EE6992F8E5AC}"/>
                  </a:ext>
                </a:extLst>
              </p:cNvPr>
              <p:cNvSpPr txBox="1"/>
              <p:nvPr/>
            </p:nvSpPr>
            <p:spPr>
              <a:xfrm>
                <a:off x="-692311" y="3691604"/>
                <a:ext cx="6094602" cy="610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𝐹𝐼𝑋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𝐿𝑇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360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69CB42B-E0D4-4C0B-E9BC-EE6992F8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311" y="3691604"/>
                <a:ext cx="6094602" cy="6108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5666771-64BC-2A0D-D450-CDA7C9CFE6DD}"/>
                  </a:ext>
                </a:extLst>
              </p:cNvPr>
              <p:cNvSpPr txBox="1"/>
              <p:nvPr/>
            </p:nvSpPr>
            <p:spPr>
              <a:xfrm>
                <a:off x="774310" y="2878509"/>
                <a:ext cx="19549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𝐹𝐼𝑋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𝐹𝐿𝑇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5666771-64BC-2A0D-D450-CDA7C9CFE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10" y="2878509"/>
                <a:ext cx="19549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CAFEB23-FAE9-433C-5F7A-756D3ADE6441}"/>
                  </a:ext>
                </a:extLst>
              </p:cNvPr>
              <p:cNvSpPr txBox="1"/>
              <p:nvPr/>
            </p:nvSpPr>
            <p:spPr>
              <a:xfrm>
                <a:off x="718247" y="3287233"/>
                <a:ext cx="4415876" cy="427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𝑃𝐴𝑌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𝐹𝐿𝑇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𝑃𝐴𝑌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𝑃𝐴𝑌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𝐵𝐷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CAFEB23-FAE9-433C-5F7A-756D3ADE6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47" y="3287233"/>
                <a:ext cx="4415876" cy="427553"/>
              </a:xfrm>
              <a:prstGeom prst="rect">
                <a:avLst/>
              </a:prstGeom>
              <a:blipFill>
                <a:blip r:embed="rId1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Left Brace 38">
            <a:extLst>
              <a:ext uri="{FF2B5EF4-FFF2-40B4-BE49-F238E27FC236}">
                <a16:creationId xmlns:a16="http://schemas.microsoft.com/office/drawing/2014/main" id="{245D43BB-9F9A-CC66-0CD4-EA52ACBE897C}"/>
              </a:ext>
            </a:extLst>
          </p:cNvPr>
          <p:cNvSpPr/>
          <p:nvPr/>
        </p:nvSpPr>
        <p:spPr>
          <a:xfrm>
            <a:off x="730295" y="2413524"/>
            <a:ext cx="118353" cy="1873548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3A246DD-940F-6CB8-208B-0E71ED24F38B}"/>
              </a:ext>
            </a:extLst>
          </p:cNvPr>
          <p:cNvSpPr/>
          <p:nvPr/>
        </p:nvSpPr>
        <p:spPr>
          <a:xfrm>
            <a:off x="250780" y="3141657"/>
            <a:ext cx="327070" cy="437096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5F5C63-514B-51D6-5AE3-E1A3185A4BD6}"/>
                  </a:ext>
                </a:extLst>
              </p:cNvPr>
              <p:cNvSpPr txBox="1"/>
              <p:nvPr/>
            </p:nvSpPr>
            <p:spPr>
              <a:xfrm>
                <a:off x="430177" y="2452866"/>
                <a:ext cx="2693146" cy="384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𝐹𝐼𝑋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𝐹𝐿𝑇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5F5C63-514B-51D6-5AE3-E1A3185A4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7" y="2452866"/>
                <a:ext cx="2693146" cy="384464"/>
              </a:xfrm>
              <a:prstGeom prst="rect">
                <a:avLst/>
              </a:prstGeom>
              <a:blipFill>
                <a:blip r:embed="rId1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A3750E1D-BEDF-31E7-66BF-9886B93B06B4}"/>
              </a:ext>
            </a:extLst>
          </p:cNvPr>
          <p:cNvSpPr/>
          <p:nvPr/>
        </p:nvSpPr>
        <p:spPr>
          <a:xfrm>
            <a:off x="4951481" y="2971096"/>
            <a:ext cx="327070" cy="437096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AA010F16-B361-F4C5-ABA8-F46F7B4ACBA2}"/>
              </a:ext>
            </a:extLst>
          </p:cNvPr>
          <p:cNvSpPr/>
          <p:nvPr/>
        </p:nvSpPr>
        <p:spPr>
          <a:xfrm>
            <a:off x="5373734" y="2079571"/>
            <a:ext cx="181002" cy="2310879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1329BD-58DD-7E85-0F32-30A116C01AC5}"/>
                  </a:ext>
                </a:extLst>
              </p:cNvPr>
              <p:cNvSpPr txBox="1"/>
              <p:nvPr/>
            </p:nvSpPr>
            <p:spPr>
              <a:xfrm>
                <a:off x="8309037" y="2678520"/>
                <a:ext cx="3132555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𝐹𝐿𝑇</m:t>
                          </m:r>
                        </m:sup>
                      </m:sSubSup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1329BD-58DD-7E85-0F32-30A116C01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037" y="2678520"/>
                <a:ext cx="3132555" cy="33547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F61E821-A0ED-6245-FB48-8EFD73105FB1}"/>
                  </a:ext>
                </a:extLst>
              </p:cNvPr>
              <p:cNvSpPr txBox="1"/>
              <p:nvPr/>
            </p:nvSpPr>
            <p:spPr>
              <a:xfrm>
                <a:off x="8309036" y="2285163"/>
                <a:ext cx="3132555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𝐹𝐿𝑇</m:t>
                          </m:r>
                        </m:sup>
                      </m:sSubSup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F61E821-A0ED-6245-FB48-8EFD73105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036" y="2285163"/>
                <a:ext cx="3132555" cy="33547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3FFC8B1-9810-20A9-B487-4976DFAB1B76}"/>
                  </a:ext>
                </a:extLst>
              </p:cNvPr>
              <p:cNvSpPr txBox="1"/>
              <p:nvPr/>
            </p:nvSpPr>
            <p:spPr>
              <a:xfrm>
                <a:off x="8336281" y="3139507"/>
                <a:ext cx="3132555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𝐹𝐿𝑇</m:t>
                          </m:r>
                        </m:sup>
                      </m:sSubSup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3FFC8B1-9810-20A9-B487-4976DFAB1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281" y="3139507"/>
                <a:ext cx="3132555" cy="33547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6A923D1-3B51-EAF4-75AA-FA02C48C4639}"/>
                  </a:ext>
                </a:extLst>
              </p:cNvPr>
              <p:cNvSpPr txBox="1"/>
              <p:nvPr/>
            </p:nvSpPr>
            <p:spPr>
              <a:xfrm>
                <a:off x="8444215" y="3646269"/>
                <a:ext cx="3132555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𝐹𝐿𝑇</m:t>
                          </m:r>
                        </m:sup>
                      </m:sSubSup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6A923D1-3B51-EAF4-75AA-FA02C48C4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215" y="3646269"/>
                <a:ext cx="3132555" cy="33547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C600E1A-6172-D90D-47EF-AA4FDB3F49F0}"/>
                  </a:ext>
                </a:extLst>
              </p:cNvPr>
              <p:cNvSpPr txBox="1"/>
              <p:nvPr/>
            </p:nvSpPr>
            <p:spPr>
              <a:xfrm>
                <a:off x="8359684" y="4030594"/>
                <a:ext cx="3132555" cy="3082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𝐹𝐿𝑇</m:t>
                          </m:r>
                        </m:sup>
                      </m:sSubSup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C600E1A-6172-D90D-47EF-AA4FDB3F4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684" y="4030594"/>
                <a:ext cx="3132555" cy="3082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C56ACF2-C826-F14D-C286-465F6FB14126}"/>
              </a:ext>
            </a:extLst>
          </p:cNvPr>
          <p:cNvSpPr txBox="1"/>
          <p:nvPr/>
        </p:nvSpPr>
        <p:spPr>
          <a:xfrm>
            <a:off x="7863571" y="4496103"/>
            <a:ext cx="1161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=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EC3A8B16-B0AE-0489-8861-B882B8DE82EE}"/>
              </a:ext>
            </a:extLst>
          </p:cNvPr>
          <p:cNvSpPr/>
          <p:nvPr/>
        </p:nvSpPr>
        <p:spPr>
          <a:xfrm rot="5400000">
            <a:off x="6598694" y="3540778"/>
            <a:ext cx="243143" cy="21291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3B8D711-1A48-6B72-3569-8DA501D8D2D7}"/>
              </a:ext>
            </a:extLst>
          </p:cNvPr>
          <p:cNvSpPr txBox="1"/>
          <p:nvPr/>
        </p:nvSpPr>
        <p:spPr>
          <a:xfrm>
            <a:off x="5715770" y="1882392"/>
            <a:ext cx="200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Fixed Leg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1AF749D3-47C1-67E8-E99D-391E2EC57913}"/>
              </a:ext>
            </a:extLst>
          </p:cNvPr>
          <p:cNvSpPr/>
          <p:nvPr/>
        </p:nvSpPr>
        <p:spPr>
          <a:xfrm rot="5400000">
            <a:off x="9804389" y="3554608"/>
            <a:ext cx="243143" cy="21291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518E0B-A20C-16FA-7F45-EADF2D417864}"/>
              </a:ext>
            </a:extLst>
          </p:cNvPr>
          <p:cNvSpPr txBox="1"/>
          <p:nvPr/>
        </p:nvSpPr>
        <p:spPr>
          <a:xfrm>
            <a:off x="8815838" y="1933862"/>
            <a:ext cx="200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Floating Leg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4484FB-FDC0-8BA8-BBC4-F8FABCBA4D64}"/>
                  </a:ext>
                </a:extLst>
              </p:cNvPr>
              <p:cNvSpPr txBox="1"/>
              <p:nvPr/>
            </p:nvSpPr>
            <p:spPr>
              <a:xfrm>
                <a:off x="9772782" y="3452886"/>
                <a:ext cx="1747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4484FB-FDC0-8BA8-BBC4-F8FABCBA4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782" y="3452886"/>
                <a:ext cx="174727" cy="21544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77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8" grpId="0"/>
      <p:bldP spid="10" grpId="0"/>
      <p:bldP spid="11" grpId="0"/>
      <p:bldP spid="17" grpId="0"/>
      <p:bldP spid="48" grpId="0"/>
      <p:bldP spid="49" grpId="0"/>
      <p:bldP spid="50" grpId="0"/>
      <p:bldP spid="51" grpId="0"/>
      <p:bldP spid="52" grpId="0" animBg="1"/>
      <p:bldP spid="54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A5F41-D8ED-5783-118B-D35DB4B79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6A9B-8ED1-943B-EAEB-3AD28513EE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OIS NPV – Current Bootstrapping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82B951-2BF8-7F97-391C-DF79ED247380}"/>
                  </a:ext>
                </a:extLst>
              </p:cNvPr>
              <p:cNvSpPr txBox="1"/>
              <p:nvPr/>
            </p:nvSpPr>
            <p:spPr>
              <a:xfrm>
                <a:off x="5724813" y="1898053"/>
                <a:ext cx="3841116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𝑵𝑷𝑽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𝑭𝑰𝑿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𝐹𝐼𝑋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𝐷𝐹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GB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𝑃𝐴𝑌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82B951-2BF8-7F97-391C-DF79ED247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813" y="1898053"/>
                <a:ext cx="3841116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71BF34-135D-D2AD-C2B9-48960807858E}"/>
                  </a:ext>
                </a:extLst>
              </p:cNvPr>
              <p:cNvSpPr txBox="1"/>
              <p:nvPr/>
            </p:nvSpPr>
            <p:spPr>
              <a:xfrm>
                <a:off x="5724379" y="3746493"/>
                <a:ext cx="380020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𝑵𝑷𝑽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𝑭𝑳𝑻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𝐹𝐿𝑇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𝐷𝐹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71BF34-135D-D2AD-C2B9-489608078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379" y="3746493"/>
                <a:ext cx="3800207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F848D0-E07D-093C-8283-8490B46786A8}"/>
                  </a:ext>
                </a:extLst>
              </p:cNvPr>
              <p:cNvSpPr txBox="1"/>
              <p:nvPr/>
            </p:nvSpPr>
            <p:spPr>
              <a:xfrm>
                <a:off x="6615450" y="2905579"/>
                <a:ext cx="2884186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𝐹𝐼𝑋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𝐷𝐹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GB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𝑃𝐴𝑌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F848D0-E07D-093C-8283-8490B4678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450" y="2905579"/>
                <a:ext cx="2884186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7316908-29EC-8742-F303-1113C319C2DE}"/>
              </a:ext>
            </a:extLst>
          </p:cNvPr>
          <p:cNvSpPr txBox="1"/>
          <p:nvPr/>
        </p:nvSpPr>
        <p:spPr>
          <a:xfrm>
            <a:off x="566352" y="886933"/>
            <a:ext cx="119684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Assumption 1 – Both legs have exactly same cashflow schedule/conventions,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</a:rPr>
              <a:t>Calendar set to TARGET (</a:t>
            </a:r>
            <a:r>
              <a:rPr lang="en-GB" b="1" dirty="0">
                <a:solidFill>
                  <a:schemeClr val="accent4"/>
                </a:solidFill>
              </a:rPr>
              <a:t>T</a:t>
            </a:r>
            <a:r>
              <a:rPr lang="en-GB" dirty="0">
                <a:solidFill>
                  <a:schemeClr val="accent4"/>
                </a:solidFill>
              </a:rPr>
              <a:t>rans-European </a:t>
            </a:r>
            <a:r>
              <a:rPr lang="en-GB" b="1" dirty="0">
                <a:solidFill>
                  <a:schemeClr val="accent4"/>
                </a:solidFill>
              </a:rPr>
              <a:t>A</a:t>
            </a:r>
            <a:r>
              <a:rPr lang="en-GB" dirty="0">
                <a:solidFill>
                  <a:schemeClr val="accent4"/>
                </a:solidFill>
              </a:rPr>
              <a:t>utomated </a:t>
            </a:r>
            <a:r>
              <a:rPr lang="en-GB" b="1" dirty="0">
                <a:solidFill>
                  <a:schemeClr val="accent4"/>
                </a:solidFill>
              </a:rPr>
              <a:t>R</a:t>
            </a:r>
            <a:r>
              <a:rPr lang="en-GB" dirty="0">
                <a:solidFill>
                  <a:schemeClr val="accent4"/>
                </a:solidFill>
              </a:rPr>
              <a:t>eal-time </a:t>
            </a:r>
            <a:r>
              <a:rPr lang="en-GB" b="1" dirty="0">
                <a:solidFill>
                  <a:schemeClr val="accent4"/>
                </a:solidFill>
              </a:rPr>
              <a:t>G</a:t>
            </a:r>
            <a:r>
              <a:rPr lang="en-GB" dirty="0">
                <a:solidFill>
                  <a:schemeClr val="accent4"/>
                </a:solidFill>
              </a:rPr>
              <a:t>ross-settlement </a:t>
            </a:r>
            <a:r>
              <a:rPr lang="en-GB" b="1" dirty="0">
                <a:solidFill>
                  <a:schemeClr val="accent4"/>
                </a:solidFill>
              </a:rPr>
              <a:t>E</a:t>
            </a:r>
            <a:r>
              <a:rPr lang="en-GB" dirty="0">
                <a:solidFill>
                  <a:schemeClr val="accent4"/>
                </a:solidFill>
              </a:rPr>
              <a:t>xpress </a:t>
            </a:r>
            <a:r>
              <a:rPr lang="en-GB" b="1" dirty="0">
                <a:solidFill>
                  <a:schemeClr val="accent4"/>
                </a:solidFill>
              </a:rPr>
              <a:t>T</a:t>
            </a:r>
            <a:r>
              <a:rPr lang="en-GB" dirty="0">
                <a:solidFill>
                  <a:schemeClr val="accent4"/>
                </a:solidFill>
              </a:rPr>
              <a:t>ransfer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</a:rPr>
              <a:t>Notional amount set to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</a:rPr>
              <a:t>Day Count convention set to Actual/360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</a:rPr>
              <a:t>Payment lag set to 1 Business 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D0E7FF-05F5-8E3F-D728-CCE4402FAC78}"/>
                  </a:ext>
                </a:extLst>
              </p:cNvPr>
              <p:cNvSpPr txBox="1"/>
              <p:nvPr/>
            </p:nvSpPr>
            <p:spPr>
              <a:xfrm>
                <a:off x="593692" y="4705206"/>
                <a:ext cx="98465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accent4"/>
                    </a:solidFill>
                  </a:rPr>
                  <a:t>Assumption 2 –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accent4"/>
                    </a:solidFill>
                  </a:rPr>
                  <a:t>, the NPV of the Swap is equal to 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D0E7FF-05F5-8E3F-D728-CCE4402FA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92" y="4705206"/>
                <a:ext cx="9846578" cy="369332"/>
              </a:xfrm>
              <a:prstGeom prst="rect">
                <a:avLst/>
              </a:prstGeom>
              <a:blipFill>
                <a:blip r:embed="rId8"/>
                <a:stretch>
                  <a:fillRect l="-495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94B354DC-B84E-1F0D-F84D-DEA753C1C389}"/>
              </a:ext>
            </a:extLst>
          </p:cNvPr>
          <p:cNvSpPr/>
          <p:nvPr/>
        </p:nvSpPr>
        <p:spPr>
          <a:xfrm>
            <a:off x="538763" y="5366039"/>
            <a:ext cx="327070" cy="437096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A1EF9-866C-AAFA-D6A5-2B416D03FBE9}"/>
                  </a:ext>
                </a:extLst>
              </p:cNvPr>
              <p:cNvSpPr txBox="1"/>
              <p:nvPr/>
            </p:nvSpPr>
            <p:spPr>
              <a:xfrm>
                <a:off x="6012480" y="5231365"/>
                <a:ext cx="3990241" cy="73417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𝐹𝑖𝑥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𝐹𝐿𝑇</m:t>
                                  </m:r>
                                </m:sup>
                              </m:sSub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𝑃𝐴𝑌</m:t>
                                  </m:r>
                                </m:sup>
                              </m:sSub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𝑃𝐴𝑌</m:t>
                                  </m:r>
                                </m:sup>
                              </m:sSub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A1EF9-866C-AAFA-D6A5-2B416D03F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480" y="5231365"/>
                <a:ext cx="3990241" cy="7341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DD65-9A7D-FBDD-847A-E87460479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49" y="6435968"/>
            <a:ext cx="5485431" cy="316402"/>
          </a:xfrm>
        </p:spPr>
        <p:txBody>
          <a:bodyPr/>
          <a:lstStyle/>
          <a:p>
            <a:r>
              <a:rPr lang="en-GB" dirty="0"/>
              <a:t>II. Bootstrapping Theory 	      b) Instruments Definition </a:t>
            </a:r>
          </a:p>
          <a:p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362A83-F8C8-790B-181D-E941E1C1968C}"/>
              </a:ext>
            </a:extLst>
          </p:cNvPr>
          <p:cNvSpPr/>
          <p:nvPr/>
        </p:nvSpPr>
        <p:spPr>
          <a:xfrm>
            <a:off x="5459270" y="5364390"/>
            <a:ext cx="327070" cy="437096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28AB15-B812-714F-465E-F053EBEBA325}"/>
                  </a:ext>
                </a:extLst>
              </p:cNvPr>
              <p:cNvSpPr txBox="1"/>
              <p:nvPr/>
            </p:nvSpPr>
            <p:spPr>
              <a:xfrm>
                <a:off x="-1190391" y="5430576"/>
                <a:ext cx="6478524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𝑵𝑷𝑽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𝑭𝑰𝑿</m:t>
                          </m:r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𝑵𝑷𝑽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𝑭𝑳𝑻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28AB15-B812-714F-465E-F053EBEBA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90391" y="5430576"/>
                <a:ext cx="6478524" cy="3742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23EC41-C6F6-10F0-A970-77E71CCBE996}"/>
                  </a:ext>
                </a:extLst>
              </p:cNvPr>
              <p:cNvSpPr txBox="1"/>
              <p:nvPr/>
            </p:nvSpPr>
            <p:spPr>
              <a:xfrm>
                <a:off x="-692311" y="3691604"/>
                <a:ext cx="6094602" cy="610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𝐹𝐼𝑋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𝐿𝑇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360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23EC41-C6F6-10F0-A970-77E71CCBE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311" y="3691604"/>
                <a:ext cx="6094602" cy="6108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A10C2A-8DB5-1487-4A36-F7ACB35176DA}"/>
                  </a:ext>
                </a:extLst>
              </p:cNvPr>
              <p:cNvSpPr txBox="1"/>
              <p:nvPr/>
            </p:nvSpPr>
            <p:spPr>
              <a:xfrm>
                <a:off x="774310" y="2878509"/>
                <a:ext cx="19549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𝐹𝐼𝑋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𝐹𝐿𝑇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A10C2A-8DB5-1487-4A36-F7ACB3517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10" y="2878509"/>
                <a:ext cx="195497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E89F7E-2EDC-0CD2-129A-EBBA2F9AB3BB}"/>
                  </a:ext>
                </a:extLst>
              </p:cNvPr>
              <p:cNvSpPr txBox="1"/>
              <p:nvPr/>
            </p:nvSpPr>
            <p:spPr>
              <a:xfrm>
                <a:off x="718247" y="3287233"/>
                <a:ext cx="4415876" cy="427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𝑃𝐴𝑌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𝐹𝐿𝑇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𝑃𝐴𝑌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𝑃𝐴𝑌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𝐵𝐷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E89F7E-2EDC-0CD2-129A-EBBA2F9AB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47" y="3287233"/>
                <a:ext cx="4415876" cy="427553"/>
              </a:xfrm>
              <a:prstGeom prst="rect">
                <a:avLst/>
              </a:prstGeom>
              <a:blipFill>
                <a:blip r:embed="rId14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eft Brace 23">
            <a:extLst>
              <a:ext uri="{FF2B5EF4-FFF2-40B4-BE49-F238E27FC236}">
                <a16:creationId xmlns:a16="http://schemas.microsoft.com/office/drawing/2014/main" id="{32924CAD-BB18-FFB8-B147-4ED788B79267}"/>
              </a:ext>
            </a:extLst>
          </p:cNvPr>
          <p:cNvSpPr/>
          <p:nvPr/>
        </p:nvSpPr>
        <p:spPr>
          <a:xfrm>
            <a:off x="730295" y="2413524"/>
            <a:ext cx="118353" cy="1873548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CED5E28-AD0E-07E3-C370-1041E1DCE161}"/>
              </a:ext>
            </a:extLst>
          </p:cNvPr>
          <p:cNvSpPr/>
          <p:nvPr/>
        </p:nvSpPr>
        <p:spPr>
          <a:xfrm>
            <a:off x="250780" y="3141657"/>
            <a:ext cx="327070" cy="437096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9B0D1B-AE45-CCB8-23D4-1233934FA61C}"/>
                  </a:ext>
                </a:extLst>
              </p:cNvPr>
              <p:cNvSpPr txBox="1"/>
              <p:nvPr/>
            </p:nvSpPr>
            <p:spPr>
              <a:xfrm>
                <a:off x="430177" y="2452866"/>
                <a:ext cx="2693146" cy="384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𝐹𝐼𝑋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𝐹𝐿𝑇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9B0D1B-AE45-CCB8-23D4-1233934FA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7" y="2452866"/>
                <a:ext cx="2693146" cy="384464"/>
              </a:xfrm>
              <a:prstGeom prst="rect">
                <a:avLst/>
              </a:prstGeom>
              <a:blipFill>
                <a:blip r:embed="rId1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F2B649BD-3DE3-80E2-9C41-6E9BD6E76D0D}"/>
              </a:ext>
            </a:extLst>
          </p:cNvPr>
          <p:cNvSpPr/>
          <p:nvPr/>
        </p:nvSpPr>
        <p:spPr>
          <a:xfrm>
            <a:off x="4951481" y="2971096"/>
            <a:ext cx="327070" cy="437096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43A54CB-53A3-D14C-8A10-F667E13D4A23}"/>
              </a:ext>
            </a:extLst>
          </p:cNvPr>
          <p:cNvSpPr/>
          <p:nvPr/>
        </p:nvSpPr>
        <p:spPr>
          <a:xfrm>
            <a:off x="5373734" y="2079571"/>
            <a:ext cx="181002" cy="2310879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A8E42E-AC82-6B0C-6B83-46882CF2530E}"/>
              </a:ext>
            </a:extLst>
          </p:cNvPr>
          <p:cNvSpPr txBox="1"/>
          <p:nvPr/>
        </p:nvSpPr>
        <p:spPr>
          <a:xfrm>
            <a:off x="6688354" y="5937701"/>
            <a:ext cx="281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4"/>
                </a:solidFill>
              </a:rPr>
              <a:t> Swap Rate Formula</a:t>
            </a:r>
          </a:p>
        </p:txBody>
      </p:sp>
    </p:spTree>
    <p:extLst>
      <p:ext uri="{BB962C8B-B14F-4D97-AF65-F5344CB8AC3E}">
        <p14:creationId xmlns:p14="http://schemas.microsoft.com/office/powerpoint/2010/main" val="326007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8" grpId="0"/>
      <p:bldP spid="19" grpId="0" animBg="1"/>
      <p:bldP spid="21" grpId="0" animBg="1"/>
      <p:bldP spid="7" grpId="0" animBg="1"/>
      <p:bldP spid="20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56D18-2E0E-237F-4ED4-1979DE710F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II Bootstrapping Theory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957A9E-35F0-016F-3F33-8CDB279BF5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d) Bootstrapping Detailed Explanation</a:t>
            </a:r>
          </a:p>
        </p:txBody>
      </p:sp>
    </p:spTree>
    <p:extLst>
      <p:ext uri="{BB962C8B-B14F-4D97-AF65-F5344CB8AC3E}">
        <p14:creationId xmlns:p14="http://schemas.microsoft.com/office/powerpoint/2010/main" val="1619340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FE37-6B1E-7869-7D39-B9D29AFC0C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OIS Floating Rate - Calculations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1EC6CF4-6CE8-EF74-D44B-50C2021B3152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566738" y="1042989"/>
                <a:ext cx="11215687" cy="2907220"/>
              </a:xfrm>
            </p:spPr>
            <p:txBody>
              <a:bodyPr/>
              <a:lstStyle/>
              <a:p>
                <a:r>
                  <a:rPr lang="en-GB" dirty="0"/>
                  <a:t>In the context of an </a:t>
                </a:r>
                <a:r>
                  <a:rPr lang="en-GB" b="1" dirty="0">
                    <a:solidFill>
                      <a:schemeClr val="accent5"/>
                    </a:solidFill>
                  </a:rPr>
                  <a:t>OIS Instrument Valuation</a:t>
                </a:r>
                <a:r>
                  <a:rPr lang="en-GB" dirty="0"/>
                  <a:t>, the OIS floating rate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𝐹𝐿𝑇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is calculated using the geometric mean of the daily OIS rates for the period , like below: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1EC6CF4-6CE8-EF74-D44B-50C2021B3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566738" y="1042989"/>
                <a:ext cx="11215687" cy="2907220"/>
              </a:xfrm>
              <a:blipFill>
                <a:blip r:embed="rId2"/>
                <a:stretch>
                  <a:fillRect l="-489" t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4F2291-95C3-D7A8-144C-B7AE4C46D87C}"/>
                  </a:ext>
                </a:extLst>
              </p:cNvPr>
              <p:cNvSpPr txBox="1"/>
              <p:nvPr/>
            </p:nvSpPr>
            <p:spPr>
              <a:xfrm>
                <a:off x="956496" y="1749496"/>
                <a:ext cx="5139504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𝐹𝐿𝑇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𝑂𝐼𝑆</m:t>
                                  </m:r>
                                </m:sup>
                              </m:sSub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4F2291-95C3-D7A8-144C-B7AE4C46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96" y="1749496"/>
                <a:ext cx="5139504" cy="984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16283F-E5A0-BD31-7EB6-3BC9DD25C3E0}"/>
                  </a:ext>
                </a:extLst>
              </p:cNvPr>
              <p:cNvSpPr txBox="1"/>
              <p:nvPr/>
            </p:nvSpPr>
            <p:spPr>
              <a:xfrm>
                <a:off x="848004" y="2826504"/>
                <a:ext cx="11625648" cy="845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rgbClr val="666666"/>
                    </a:solidFill>
                  </a:rPr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00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00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00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sSub>
                          <m:sSubPr>
                            <m:ctrlPr>
                              <a:rPr lang="en-GB" sz="2000" i="1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00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r>
                      <a:rPr lang="en-GB" sz="2000">
                        <a:solidFill>
                          <a:srgbClr val="66666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rgbClr val="666666"/>
                    </a:solidFill>
                  </a:rPr>
                  <a:t>the collection of all business days in the period </a:t>
                </a:r>
                <a14:m>
                  <m:oMath xmlns:m="http://schemas.openxmlformats.org/officeDocument/2006/math">
                    <m:r>
                      <a:rPr lang="en-GB" sz="2000">
                        <a:solidFill>
                          <a:srgbClr val="666666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GB" sz="20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000" b="0" i="0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2000">
                        <a:solidFill>
                          <a:srgbClr val="66666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0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000">
                        <a:solidFill>
                          <a:srgbClr val="66666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>
                    <a:solidFill>
                      <a:srgbClr val="666666"/>
                    </a:solidFill>
                  </a:rPr>
                  <a:t>,</a:t>
                </a:r>
              </a:p>
              <a:p>
                <a:r>
                  <a:rPr lang="en-GB" sz="2000" dirty="0">
                    <a:solidFill>
                      <a:srgbClr val="666666"/>
                    </a:solidFill>
                  </a:rPr>
                  <a:t>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000" b="0" i="0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2000">
                        <a:solidFill>
                          <a:srgbClr val="66666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GB" sz="2000">
                        <a:solidFill>
                          <a:srgbClr val="666666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sz="20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GB" sz="2000">
                        <a:solidFill>
                          <a:srgbClr val="666666"/>
                        </a:solidFill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GB" sz="20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00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GB" sz="2000">
                        <a:solidFill>
                          <a:srgbClr val="666666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sz="20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rgbClr val="666666"/>
                    </a:solidFill>
                  </a:rPr>
                  <a:t> 	and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GB" sz="2000" b="1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GB" sz="2000" b="1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GB" sz="2000" b="1" i="1">
                        <a:solidFill>
                          <a:srgbClr val="66666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00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GB" sz="20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GB" sz="20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</a:rPr>
                      <m:t>𝐵𝐷</m:t>
                    </m:r>
                    <m:r>
                      <a:rPr lang="en-GB" sz="20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00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GB" sz="20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rgbClr val="66666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16283F-E5A0-BD31-7EB6-3BC9DD25C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04" y="2826504"/>
                <a:ext cx="11625648" cy="845360"/>
              </a:xfrm>
              <a:prstGeom prst="rect">
                <a:avLst/>
              </a:prstGeom>
              <a:blipFill>
                <a:blip r:embed="rId4"/>
                <a:stretch>
                  <a:fillRect l="-524" b="-94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C529CB-104C-367D-DCB3-1C57F60A6049}"/>
                  </a:ext>
                </a:extLst>
              </p:cNvPr>
              <p:cNvSpPr txBox="1"/>
              <p:nvPr/>
            </p:nvSpPr>
            <p:spPr>
              <a:xfrm>
                <a:off x="4735830" y="1908824"/>
                <a:ext cx="6094476" cy="7264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nary>
                                <m:nary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C529CB-104C-367D-DCB3-1C57F60A6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830" y="1908824"/>
                <a:ext cx="6094476" cy="7264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6C0066-2EB4-0BA4-037A-51C61E22B88F}"/>
                  </a:ext>
                </a:extLst>
              </p:cNvPr>
              <p:cNvSpPr txBox="1"/>
              <p:nvPr/>
            </p:nvSpPr>
            <p:spPr>
              <a:xfrm>
                <a:off x="624910" y="4742895"/>
                <a:ext cx="3334526" cy="92025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𝐿𝑇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𝐷𝐹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GB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𝐷𝐹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6C0066-2EB4-0BA4-037A-51C61E22B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10" y="4742895"/>
                <a:ext cx="3334526" cy="9202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3">
                <a:extLst>
                  <a:ext uri="{FF2B5EF4-FFF2-40B4-BE49-F238E27FC236}">
                    <a16:creationId xmlns:a16="http://schemas.microsoft.com/office/drawing/2014/main" id="{8F928EEF-1EB1-2137-8241-DAB5E8993F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6352" y="4041154"/>
                <a:ext cx="11215687" cy="665590"/>
              </a:xfrm>
              <a:prstGeom prst="rect">
                <a:avLst/>
              </a:prstGeom>
            </p:spPr>
            <p:txBody>
              <a:bodyPr/>
              <a:lstStyle>
                <a:lvl1pPr marL="285750" indent="-2857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00856C"/>
                  </a:buClr>
                  <a:buFont typeface="Wingdings" pitchFamily="2" charset="2"/>
                  <a:buChar char="§"/>
                  <a:defRPr sz="2000" b="0" i="0" kern="1200">
                    <a:solidFill>
                      <a:srgbClr val="666666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145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Wingdings" pitchFamily="2" charset="2"/>
                  <a:buChar char="§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In the context of </a:t>
                </a:r>
                <a:r>
                  <a:rPr lang="en-GB" b="1" dirty="0">
                    <a:solidFill>
                      <a:schemeClr val="accent5"/>
                    </a:solidFill>
                  </a:rPr>
                  <a:t>OIS Curve Bootstrapping</a:t>
                </a:r>
                <a:r>
                  <a:rPr lang="en-GB" dirty="0"/>
                  <a:t>, we only have information about the OIS quotes and the discount factors we already built (i.e. 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dirty="0"/>
                  <a:t>):</a:t>
                </a:r>
              </a:p>
            </p:txBody>
          </p:sp>
        </mc:Choice>
        <mc:Fallback xmlns="">
          <p:sp>
            <p:nvSpPr>
              <p:cNvPr id="14" name="Content Placeholder 3">
                <a:extLst>
                  <a:ext uri="{FF2B5EF4-FFF2-40B4-BE49-F238E27FC236}">
                    <a16:creationId xmlns:a16="http://schemas.microsoft.com/office/drawing/2014/main" id="{8F928EEF-1EB1-2137-8241-DAB5E8993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2" y="4041154"/>
                <a:ext cx="11215687" cy="665590"/>
              </a:xfrm>
              <a:prstGeom prst="rect">
                <a:avLst/>
              </a:prstGeom>
              <a:blipFill>
                <a:blip r:embed="rId7"/>
                <a:stretch>
                  <a:fillRect l="-489" t="-10092" b="-128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00AF5CD-0928-869F-BB07-8B6EF439E746}"/>
              </a:ext>
            </a:extLst>
          </p:cNvPr>
          <p:cNvSpPr txBox="1"/>
          <p:nvPr/>
        </p:nvSpPr>
        <p:spPr>
          <a:xfrm>
            <a:off x="9875334" y="1789065"/>
            <a:ext cx="22968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 dirty="0">
                <a:solidFill>
                  <a:schemeClr val="accent5"/>
                </a:solidFill>
              </a:rPr>
              <a:t>When equating the overnight rate to the short rate, we obtain a more mathematically convenient expression.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82C76A-3ABE-9992-689D-917D16A02581}"/>
              </a:ext>
            </a:extLst>
          </p:cNvPr>
          <p:cNvCxnSpPr>
            <a:cxnSpLocks/>
          </p:cNvCxnSpPr>
          <p:nvPr/>
        </p:nvCxnSpPr>
        <p:spPr>
          <a:xfrm flipH="1">
            <a:off x="9412448" y="2204563"/>
            <a:ext cx="413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9F72F8-A04D-3A0B-23B3-DDCEDCADBAD7}"/>
              </a:ext>
            </a:extLst>
          </p:cNvPr>
          <p:cNvCxnSpPr/>
          <p:nvPr/>
        </p:nvCxnSpPr>
        <p:spPr>
          <a:xfrm>
            <a:off x="721453" y="3833769"/>
            <a:ext cx="1052818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E04EAA4-6E67-7AE7-2706-E1DD6206A7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49" y="6435968"/>
            <a:ext cx="5485431" cy="316402"/>
          </a:xfrm>
        </p:spPr>
        <p:txBody>
          <a:bodyPr/>
          <a:lstStyle/>
          <a:p>
            <a:r>
              <a:rPr lang="en-GB" dirty="0"/>
              <a:t>II. Bootstrapping Theory 	      d) Bootstrapping Explanation 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78CDC-E5D7-7D98-4F8F-46B9E2F72298}"/>
              </a:ext>
            </a:extLst>
          </p:cNvPr>
          <p:cNvSpPr txBox="1"/>
          <p:nvPr/>
        </p:nvSpPr>
        <p:spPr>
          <a:xfrm>
            <a:off x="3977402" y="4925024"/>
            <a:ext cx="2811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4"/>
                </a:solidFill>
              </a:rPr>
              <a:t> OIS Floating Rate Formula (for Bootstrapping)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38C4D6-C44A-4647-C6E2-01066C7CF4DE}"/>
                  </a:ext>
                </a:extLst>
              </p:cNvPr>
              <p:cNvSpPr txBox="1"/>
              <p:nvPr/>
            </p:nvSpPr>
            <p:spPr>
              <a:xfrm>
                <a:off x="633044" y="4736240"/>
                <a:ext cx="3334526" cy="92025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𝐿𝑇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𝐷𝐹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GB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𝐷𝐹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38C4D6-C44A-4647-C6E2-01066C7CF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4" y="4736240"/>
                <a:ext cx="3334526" cy="9202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1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/>
      <p:bldP spid="15" grpId="0"/>
      <p:bldP spid="9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CD4BCAB-AA3A-0480-96ED-F4C521FBD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237" y="1372148"/>
            <a:ext cx="10101648" cy="582888"/>
          </a:xfrm>
        </p:spPr>
        <p:txBody>
          <a:bodyPr anchor="t">
            <a:normAutofit/>
          </a:bodyPr>
          <a:lstStyle/>
          <a:p>
            <a:r>
              <a:rPr lang="en-GB" sz="2800" dirty="0"/>
              <a:t>Table of Content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0636F31-3301-2A77-7E37-A41C33475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964" y="1806817"/>
            <a:ext cx="10101648" cy="3286391"/>
          </a:xfrm>
        </p:spPr>
        <p:txBody>
          <a:bodyPr>
            <a:normAutofit fontScale="77500" lnSpcReduction="20000"/>
          </a:bodyPr>
          <a:lstStyle/>
          <a:p>
            <a:r>
              <a:rPr lang="en-GB" sz="2000" b="1" dirty="0">
                <a:solidFill>
                  <a:schemeClr val="accent4"/>
                </a:solidFill>
              </a:rPr>
              <a:t>First Video (this video)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000" b="1" dirty="0"/>
              <a:t>Chapter 1 – General Principles</a:t>
            </a:r>
          </a:p>
          <a:p>
            <a:pPr marL="342900" indent="-342900">
              <a:buFont typeface="+mj-lt"/>
              <a:buAutoNum type="alphaLcParenR"/>
            </a:pPr>
            <a:r>
              <a:rPr lang="en-GB" sz="2000" dirty="0"/>
              <a:t>Swap vs Bond Market</a:t>
            </a:r>
          </a:p>
          <a:p>
            <a:pPr marL="342900" indent="-342900">
              <a:buFont typeface="+mj-lt"/>
              <a:buAutoNum type="alphaLcParenR"/>
            </a:pPr>
            <a:r>
              <a:rPr lang="en-GB" sz="2000" dirty="0"/>
              <a:t>OIS Introduction</a:t>
            </a:r>
          </a:p>
          <a:p>
            <a:pPr marL="342900" indent="-342900">
              <a:buFont typeface="+mj-lt"/>
              <a:buAutoNum type="alphaLcParenR"/>
            </a:pPr>
            <a:r>
              <a:rPr lang="en-GB" sz="2000" dirty="0"/>
              <a:t>Bootstrapping High-Level Principle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000" b="1" dirty="0"/>
              <a:t>Chapter 2 – Bootstrapping Theory</a:t>
            </a:r>
          </a:p>
          <a:p>
            <a:pPr marL="342900" indent="-342900">
              <a:buFont typeface="+mj-lt"/>
              <a:buAutoNum type="alphaLcParenR"/>
            </a:pPr>
            <a:r>
              <a:rPr lang="en-GB" sz="2000" dirty="0"/>
              <a:t>Interest Rates Types </a:t>
            </a:r>
          </a:p>
          <a:p>
            <a:pPr marL="342900" indent="-342900">
              <a:buFont typeface="+mj-lt"/>
              <a:buAutoNum type="alphaLcParenR"/>
            </a:pPr>
            <a:r>
              <a:rPr lang="en-GB" sz="2000" dirty="0"/>
              <a:t>Schedule Definition</a:t>
            </a:r>
          </a:p>
          <a:p>
            <a:pPr marL="342900" indent="-342900">
              <a:buFont typeface="+mj-lt"/>
              <a:buAutoNum type="alphaLcParenR"/>
            </a:pPr>
            <a:r>
              <a:rPr lang="en-GB" sz="2000" dirty="0"/>
              <a:t>Instruments Definition (Deposit &amp; OIS)</a:t>
            </a:r>
          </a:p>
          <a:p>
            <a:pPr marL="342900" indent="-342900">
              <a:buFont typeface="+mj-lt"/>
              <a:buAutoNum type="alphaLcParenR"/>
            </a:pPr>
            <a:r>
              <a:rPr lang="en-GB" sz="2000" dirty="0"/>
              <a:t>Bootstrapping Explanation</a:t>
            </a:r>
            <a:endParaRPr lang="en-GB" sz="2000" b="1" dirty="0"/>
          </a:p>
          <a:p>
            <a:pPr marL="50400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2EF62-0FA1-B51D-8774-CB7F4606E378}"/>
              </a:ext>
            </a:extLst>
          </p:cNvPr>
          <p:cNvSpPr txBox="1"/>
          <p:nvPr/>
        </p:nvSpPr>
        <p:spPr>
          <a:xfrm>
            <a:off x="4859136" y="1806817"/>
            <a:ext cx="6094476" cy="102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</a:rPr>
              <a:t>Second Video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chemeClr val="bg1"/>
                </a:solidFill>
              </a:rPr>
              <a:t>Chapter 3 – Bootstrapping Application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                            (Excel Spreadsheet Walkthrough)</a:t>
            </a:r>
          </a:p>
          <a:p>
            <a:pPr marL="72000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316294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5" name="Equation4">
                <a:extLst>
                  <a:ext uri="{FF2B5EF4-FFF2-40B4-BE49-F238E27FC236}">
                    <a16:creationId xmlns:a16="http://schemas.microsoft.com/office/drawing/2014/main" id="{66FA3EEB-4C03-8E19-B8AE-E048B829254C}"/>
                  </a:ext>
                </a:extLst>
              </p:cNvPr>
              <p:cNvSpPr txBox="1"/>
              <p:nvPr/>
            </p:nvSpPr>
            <p:spPr>
              <a:xfrm>
                <a:off x="3790902" y="4905167"/>
                <a:ext cx="8299686" cy="90255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                      </m:t>
                      </m:r>
                      <m:nary>
                        <m:naryPr>
                          <m:chr m:val="∏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𝑂𝐼𝑆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5" name="Equation4">
                <a:extLst>
                  <a:ext uri="{FF2B5EF4-FFF2-40B4-BE49-F238E27FC236}">
                    <a16:creationId xmlns:a16="http://schemas.microsoft.com/office/drawing/2014/main" id="{66FA3EEB-4C03-8E19-B8AE-E048B8292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902" y="4905167"/>
                <a:ext cx="8299686" cy="902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Reminder">
            <a:extLst>
              <a:ext uri="{FF2B5EF4-FFF2-40B4-BE49-F238E27FC236}">
                <a16:creationId xmlns:a16="http://schemas.microsoft.com/office/drawing/2014/main" id="{6A44F619-52A5-AF9F-EB1B-83C4BA8028D1}"/>
              </a:ext>
            </a:extLst>
          </p:cNvPr>
          <p:cNvGrpSpPr/>
          <p:nvPr/>
        </p:nvGrpSpPr>
        <p:grpSpPr>
          <a:xfrm>
            <a:off x="-1749748" y="4107297"/>
            <a:ext cx="6870745" cy="1639630"/>
            <a:chOff x="-1526492" y="4256073"/>
            <a:chExt cx="6870745" cy="1639630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40A1525-F0FB-E0CD-73E5-0274652A6EB9}"/>
                </a:ext>
              </a:extLst>
            </p:cNvPr>
            <p:cNvGrpSpPr/>
            <p:nvPr/>
          </p:nvGrpSpPr>
          <p:grpSpPr>
            <a:xfrm>
              <a:off x="426720" y="4256073"/>
              <a:ext cx="3052460" cy="1639630"/>
              <a:chOff x="426720" y="4256073"/>
              <a:chExt cx="3052460" cy="1639630"/>
            </a:xfrm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22B79A35-6A34-E6DF-10EB-72F0769056B0}"/>
                  </a:ext>
                </a:extLst>
              </p:cNvPr>
              <p:cNvSpPr/>
              <p:nvPr/>
            </p:nvSpPr>
            <p:spPr>
              <a:xfrm>
                <a:off x="426720" y="4256073"/>
                <a:ext cx="3052460" cy="1639630"/>
              </a:xfrm>
              <a:prstGeom prst="roundRect">
                <a:avLst>
                  <a:gd name="adj" fmla="val 6576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A7927D-350D-9C3E-D604-8EE1F866B566}"/>
                  </a:ext>
                </a:extLst>
              </p:cNvPr>
              <p:cNvSpPr txBox="1"/>
              <p:nvPr/>
            </p:nvSpPr>
            <p:spPr>
              <a:xfrm>
                <a:off x="697929" y="4256073"/>
                <a:ext cx="25075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In a Deterministic </a:t>
                </a:r>
                <a:r>
                  <a:rPr lang="en-GB" sz="16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</a:t>
                </a:r>
                <a:r>
                  <a:rPr lang="en-GB" sz="1600" b="1" dirty="0">
                    <a:solidFill>
                      <a:schemeClr val="bg1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rbitrage-Free </a:t>
                </a:r>
                <a:r>
                  <a:rPr lang="en-GB" sz="16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W</a:t>
                </a:r>
                <a:r>
                  <a:rPr lang="en-GB" sz="1600" b="1" dirty="0">
                    <a:solidFill>
                      <a:schemeClr val="bg1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orld </a:t>
                </a:r>
                <a:endParaRPr lang="en-GB" sz="1600" b="1" dirty="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CF73190-A32D-8CE4-8314-4320B4C65650}"/>
                    </a:ext>
                  </a:extLst>
                </p:cNvPr>
                <p:cNvSpPr txBox="1"/>
                <p:nvPr/>
              </p:nvSpPr>
              <p:spPr>
                <a:xfrm>
                  <a:off x="-1491975" y="4860321"/>
                  <a:ext cx="683622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GB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𝐷𝐹</m:t>
                        </m:r>
                        <m:d>
                          <m:dPr>
                            <m:ctrlP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GB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CF73190-A32D-8CE4-8314-4320B4C65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91975" y="4860321"/>
                  <a:ext cx="6836228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4D92EB5D-7103-6F32-43B3-465F7D5A7936}"/>
                    </a:ext>
                  </a:extLst>
                </p:cNvPr>
                <p:cNvSpPr txBox="1"/>
                <p:nvPr/>
              </p:nvSpPr>
              <p:spPr>
                <a:xfrm>
                  <a:off x="-1526492" y="5207856"/>
                  <a:ext cx="6836228" cy="5986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𝐷𝐹</m:t>
                        </m:r>
                        <m:d>
                          <m:dPr>
                            <m:ctrlP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GB" sz="1600" i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4D92EB5D-7103-6F32-43B3-465F7D5A7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6492" y="5207856"/>
                  <a:ext cx="6836228" cy="5986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Extra_equation3">
            <a:extLst>
              <a:ext uri="{FF2B5EF4-FFF2-40B4-BE49-F238E27FC236}">
                <a16:creationId xmlns:a16="http://schemas.microsoft.com/office/drawing/2014/main" id="{A309FB91-8FFC-3931-E3CD-24265890A63E}"/>
              </a:ext>
            </a:extLst>
          </p:cNvPr>
          <p:cNvGrpSpPr/>
          <p:nvPr/>
        </p:nvGrpSpPr>
        <p:grpSpPr>
          <a:xfrm>
            <a:off x="7452626" y="3576019"/>
            <a:ext cx="2158098" cy="936347"/>
            <a:chOff x="7452626" y="3576019"/>
            <a:chExt cx="2158098" cy="936347"/>
          </a:xfrm>
        </p:grpSpPr>
        <p:sp>
          <p:nvSpPr>
            <p:cNvPr id="107" name="Right Brace 106">
              <a:extLst>
                <a:ext uri="{FF2B5EF4-FFF2-40B4-BE49-F238E27FC236}">
                  <a16:creationId xmlns:a16="http://schemas.microsoft.com/office/drawing/2014/main" id="{A2E68558-6034-91F1-22D0-C9A26225A7B9}"/>
                </a:ext>
              </a:extLst>
            </p:cNvPr>
            <p:cNvSpPr/>
            <p:nvPr/>
          </p:nvSpPr>
          <p:spPr>
            <a:xfrm rot="5400000">
              <a:off x="8369750" y="2658895"/>
              <a:ext cx="323850" cy="215809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75299627-4BA7-5C2A-5B9E-4A2DD006C2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3875" y="3916948"/>
              <a:ext cx="377251" cy="207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2DE7926-EE98-DE92-994C-809A833034E7}"/>
                </a:ext>
              </a:extLst>
            </p:cNvPr>
            <p:cNvCxnSpPr/>
            <p:nvPr/>
          </p:nvCxnSpPr>
          <p:spPr>
            <a:xfrm>
              <a:off x="7452626" y="4512366"/>
              <a:ext cx="1068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Equation3">
                <a:extLst>
                  <a:ext uri="{FF2B5EF4-FFF2-40B4-BE49-F238E27FC236}">
                    <a16:creationId xmlns:a16="http://schemas.microsoft.com/office/drawing/2014/main" id="{E1CF4455-38F4-869C-AA85-3E05E42CF274}"/>
                  </a:ext>
                </a:extLst>
              </p:cNvPr>
              <p:cNvSpPr txBox="1"/>
              <p:nvPr/>
            </p:nvSpPr>
            <p:spPr>
              <a:xfrm>
                <a:off x="4669776" y="3859934"/>
                <a:ext cx="7350034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∏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𝑂𝐼𝑆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8" name="Equation3">
                <a:extLst>
                  <a:ext uri="{FF2B5EF4-FFF2-40B4-BE49-F238E27FC236}">
                    <a16:creationId xmlns:a16="http://schemas.microsoft.com/office/drawing/2014/main" id="{E1CF4455-38F4-869C-AA85-3E05E42CF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776" y="3859934"/>
                <a:ext cx="7350034" cy="9025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Extra_Equation2">
            <a:extLst>
              <a:ext uri="{FF2B5EF4-FFF2-40B4-BE49-F238E27FC236}">
                <a16:creationId xmlns:a16="http://schemas.microsoft.com/office/drawing/2014/main" id="{0C09E39C-E5CA-3AEC-AE4C-8BAEA3E43CFD}"/>
              </a:ext>
            </a:extLst>
          </p:cNvPr>
          <p:cNvGrpSpPr/>
          <p:nvPr/>
        </p:nvGrpSpPr>
        <p:grpSpPr>
          <a:xfrm>
            <a:off x="8716435" y="982983"/>
            <a:ext cx="2159903" cy="1773450"/>
            <a:chOff x="8716435" y="982983"/>
            <a:chExt cx="2159903" cy="1773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27405D8-FD8E-46B8-38E1-3A92CF3D93EF}"/>
                    </a:ext>
                  </a:extLst>
                </p:cNvPr>
                <p:cNvSpPr txBox="1"/>
                <p:nvPr/>
              </p:nvSpPr>
              <p:spPr>
                <a:xfrm>
                  <a:off x="9016078" y="982983"/>
                  <a:ext cx="1860260" cy="3288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sz="1400" i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27405D8-FD8E-46B8-38E1-3A92CF3D9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6078" y="982983"/>
                  <a:ext cx="1860260" cy="32880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D4A649F-BE67-4667-BB15-6D8F04F05B2A}"/>
                </a:ext>
              </a:extLst>
            </p:cNvPr>
            <p:cNvSpPr txBox="1"/>
            <p:nvPr/>
          </p:nvSpPr>
          <p:spPr>
            <a:xfrm>
              <a:off x="8716435" y="982983"/>
              <a:ext cx="580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and 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22B5189-644C-EADE-94D2-EF10013DB9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52229" y="1364002"/>
              <a:ext cx="201421" cy="1392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quation2">
                <a:extLst>
                  <a:ext uri="{FF2B5EF4-FFF2-40B4-BE49-F238E27FC236}">
                    <a16:creationId xmlns:a16="http://schemas.microsoft.com/office/drawing/2014/main" id="{6659B5A5-8C5B-A527-1520-BE348BBA5F8E}"/>
                  </a:ext>
                </a:extLst>
              </p:cNvPr>
              <p:cNvSpPr txBox="1"/>
              <p:nvPr/>
            </p:nvSpPr>
            <p:spPr>
              <a:xfrm>
                <a:off x="6600870" y="2787148"/>
                <a:ext cx="6096000" cy="942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∏"/>
                          <m:ctrlP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𝑂𝐼𝑆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∏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𝑂𝐼𝑆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14" name="Equation2">
                <a:extLst>
                  <a:ext uri="{FF2B5EF4-FFF2-40B4-BE49-F238E27FC236}">
                    <a16:creationId xmlns:a16="http://schemas.microsoft.com/office/drawing/2014/main" id="{6659B5A5-8C5B-A527-1520-BE348BBA5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70" y="2787148"/>
                <a:ext cx="6096000" cy="9426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Extra_equation1">
            <a:extLst>
              <a:ext uri="{FF2B5EF4-FFF2-40B4-BE49-F238E27FC236}">
                <a16:creationId xmlns:a16="http://schemas.microsoft.com/office/drawing/2014/main" id="{ED038DF7-3D56-DCC1-581C-E1AE006503EA}"/>
              </a:ext>
            </a:extLst>
          </p:cNvPr>
          <p:cNvGrpSpPr/>
          <p:nvPr/>
        </p:nvGrpSpPr>
        <p:grpSpPr>
          <a:xfrm>
            <a:off x="6613140" y="879818"/>
            <a:ext cx="2215663" cy="1257804"/>
            <a:chOff x="6613140" y="879818"/>
            <a:chExt cx="2215663" cy="12578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explanation_accruedperiod">
                  <a:extLst>
                    <a:ext uri="{FF2B5EF4-FFF2-40B4-BE49-F238E27FC236}">
                      <a16:creationId xmlns:a16="http://schemas.microsoft.com/office/drawing/2014/main" id="{FE704630-163D-21EC-B246-AF5680347947}"/>
                    </a:ext>
                  </a:extLst>
                </p:cNvPr>
                <p:cNvSpPr txBox="1"/>
                <p:nvPr/>
              </p:nvSpPr>
              <p:spPr>
                <a:xfrm>
                  <a:off x="6968544" y="879818"/>
                  <a:ext cx="1860259" cy="4876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360</m:t>
                            </m:r>
                          </m:den>
                        </m:f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80" name="explanation_accruedperiod">
                  <a:extLst>
                    <a:ext uri="{FF2B5EF4-FFF2-40B4-BE49-F238E27FC236}">
                      <a16:creationId xmlns:a16="http://schemas.microsoft.com/office/drawing/2014/main" id="{FE704630-163D-21EC-B246-AF56803479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8544" y="879818"/>
                  <a:ext cx="1860259" cy="487634"/>
                </a:xfrm>
                <a:prstGeom prst="rect">
                  <a:avLst/>
                </a:prstGeom>
                <a:blipFill>
                  <a:blip r:embed="rId10"/>
                  <a:stretch>
                    <a:fillRect b="-125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AC58F2C-21CA-AAAF-1918-E4CBE358A9C0}"/>
                </a:ext>
              </a:extLst>
            </p:cNvPr>
            <p:cNvSpPr txBox="1"/>
            <p:nvPr/>
          </p:nvSpPr>
          <p:spPr>
            <a:xfrm>
              <a:off x="6613140" y="986810"/>
              <a:ext cx="580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With 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0F30374-CC87-A97E-9E64-CCF2151BCF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59936" y="1364002"/>
              <a:ext cx="569714" cy="7736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quation1">
                <a:extLst>
                  <a:ext uri="{FF2B5EF4-FFF2-40B4-BE49-F238E27FC236}">
                    <a16:creationId xmlns:a16="http://schemas.microsoft.com/office/drawing/2014/main" id="{17DAB30A-F9B1-731C-7462-F37B9043841A}"/>
                  </a:ext>
                </a:extLst>
              </p:cNvPr>
              <p:cNvSpPr txBox="1"/>
              <p:nvPr/>
            </p:nvSpPr>
            <p:spPr>
              <a:xfrm>
                <a:off x="4856470" y="1801235"/>
                <a:ext cx="6096000" cy="9551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∏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𝑂𝐼𝑆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GB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Equation1">
                <a:extLst>
                  <a:ext uri="{FF2B5EF4-FFF2-40B4-BE49-F238E27FC236}">
                    <a16:creationId xmlns:a16="http://schemas.microsoft.com/office/drawing/2014/main" id="{17DAB30A-F9B1-731C-7462-F37B90438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470" y="1801235"/>
                <a:ext cx="6096000" cy="9551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sequence1">
                <a:extLst>
                  <a:ext uri="{FF2B5EF4-FFF2-40B4-BE49-F238E27FC236}">
                    <a16:creationId xmlns:a16="http://schemas.microsoft.com/office/drawing/2014/main" id="{92F1520E-83BD-C154-784C-C381DBE3EB6E}"/>
                  </a:ext>
                </a:extLst>
              </p:cNvPr>
              <p:cNvSpPr txBox="1"/>
              <p:nvPr/>
            </p:nvSpPr>
            <p:spPr>
              <a:xfrm>
                <a:off x="5941537" y="2145332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9" name="Consequence1">
                <a:extLst>
                  <a:ext uri="{FF2B5EF4-FFF2-40B4-BE49-F238E27FC236}">
                    <a16:creationId xmlns:a16="http://schemas.microsoft.com/office/drawing/2014/main" id="{92F1520E-83BD-C154-784C-C381DBE3E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537" y="2145332"/>
                <a:ext cx="253274" cy="276999"/>
              </a:xfrm>
              <a:prstGeom prst="rect">
                <a:avLst/>
              </a:prstGeom>
              <a:blipFill>
                <a:blip r:embed="rId12"/>
                <a:stretch>
                  <a:fillRect l="-17073" r="-17073" b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Frequency">
            <a:extLst>
              <a:ext uri="{FF2B5EF4-FFF2-40B4-BE49-F238E27FC236}">
                <a16:creationId xmlns:a16="http://schemas.microsoft.com/office/drawing/2014/main" id="{B7568B1A-7952-6A2A-BA63-6EA97747352B}"/>
              </a:ext>
            </a:extLst>
          </p:cNvPr>
          <p:cNvGrpSpPr/>
          <p:nvPr/>
        </p:nvGrpSpPr>
        <p:grpSpPr>
          <a:xfrm>
            <a:off x="4089068" y="2442289"/>
            <a:ext cx="1613062" cy="781307"/>
            <a:chOff x="4089068" y="2442289"/>
            <a:chExt cx="1613062" cy="781307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3E21C4F-8610-0CBE-3B9A-ADAEFE2B8880}"/>
                </a:ext>
              </a:extLst>
            </p:cNvPr>
            <p:cNvCxnSpPr>
              <a:cxnSpLocks/>
            </p:cNvCxnSpPr>
            <p:nvPr/>
          </p:nvCxnSpPr>
          <p:spPr>
            <a:xfrm>
              <a:off x="4089068" y="2606198"/>
              <a:ext cx="746744" cy="246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81D75E-611B-EC79-2235-280424E89251}"/>
                </a:ext>
              </a:extLst>
            </p:cNvPr>
            <p:cNvSpPr txBox="1"/>
            <p:nvPr/>
          </p:nvSpPr>
          <p:spPr>
            <a:xfrm>
              <a:off x="4622377" y="2442289"/>
              <a:ext cx="107975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schemeClr val="accent1"/>
                  </a:solidFill>
                </a:rPr>
                <a:t>Daily Frequency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75E7730-F67B-63E3-F487-7D02871CA2C5}"/>
                    </a:ext>
                  </a:extLst>
                </p:cNvPr>
                <p:cNvSpPr txBox="1"/>
                <p:nvPr/>
              </p:nvSpPr>
              <p:spPr>
                <a:xfrm>
                  <a:off x="4755268" y="2610864"/>
                  <a:ext cx="662425" cy="612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360</m:t>
                            </m:r>
                          </m:den>
                        </m:f>
                      </m:oMath>
                    </m:oMathPara>
                  </a14:m>
                  <a:endParaRPr lang="en-GB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75E7730-F67B-63E3-F487-7D02871CA2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5268" y="2610864"/>
                  <a:ext cx="662425" cy="6127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360">
            <a:extLst>
              <a:ext uri="{FF2B5EF4-FFF2-40B4-BE49-F238E27FC236}">
                <a16:creationId xmlns:a16="http://schemas.microsoft.com/office/drawing/2014/main" id="{6339446B-2617-E135-8BDA-F6467EBB74AB}"/>
              </a:ext>
            </a:extLst>
          </p:cNvPr>
          <p:cNvGrpSpPr/>
          <p:nvPr/>
        </p:nvGrpSpPr>
        <p:grpSpPr>
          <a:xfrm>
            <a:off x="3613143" y="2661386"/>
            <a:ext cx="1762546" cy="1255562"/>
            <a:chOff x="3613143" y="2661386"/>
            <a:chExt cx="1762546" cy="12555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28D5798-A487-5BFE-8184-354B444E5669}"/>
                    </a:ext>
                  </a:extLst>
                </p:cNvPr>
                <p:cNvSpPr txBox="1"/>
                <p:nvPr/>
              </p:nvSpPr>
              <p:spPr>
                <a:xfrm>
                  <a:off x="3892314" y="3364739"/>
                  <a:ext cx="63161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360</m:t>
                        </m:r>
                      </m:oMath>
                    </m:oMathPara>
                  </a14:m>
                  <a:endParaRPr lang="en-GB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28D5798-A487-5BFE-8184-354B444E5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2314" y="3364739"/>
                  <a:ext cx="63161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8EDAD88-ADA4-F5F6-0107-D5337F65E595}"/>
                </a:ext>
              </a:extLst>
            </p:cNvPr>
            <p:cNvCxnSpPr>
              <a:cxnSpLocks/>
            </p:cNvCxnSpPr>
            <p:nvPr/>
          </p:nvCxnSpPr>
          <p:spPr>
            <a:xfrm>
              <a:off x="3819588" y="2661386"/>
              <a:ext cx="197177" cy="748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2AD7F30-0BB9-95EE-7D4E-E51BED5850F6}"/>
                </a:ext>
              </a:extLst>
            </p:cNvPr>
            <p:cNvCxnSpPr>
              <a:cxnSpLocks/>
            </p:cNvCxnSpPr>
            <p:nvPr/>
          </p:nvCxnSpPr>
          <p:spPr>
            <a:xfrm>
              <a:off x="3613143" y="3023528"/>
              <a:ext cx="371712" cy="411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14B02F-84CF-FCCB-20BB-6B99E01392F8}"/>
                </a:ext>
              </a:extLst>
            </p:cNvPr>
            <p:cNvSpPr txBox="1"/>
            <p:nvPr/>
          </p:nvSpPr>
          <p:spPr>
            <a:xfrm>
              <a:off x="4295936" y="3339867"/>
              <a:ext cx="1079753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>
                  <a:solidFill>
                    <a:schemeClr val="accent1"/>
                  </a:solidFill>
                </a:rPr>
                <a:t>Number of Compounding Periods per Year</a:t>
              </a:r>
            </a:p>
          </p:txBody>
        </p:sp>
      </p:grpSp>
      <p:grpSp>
        <p:nvGrpSpPr>
          <p:cNvPr id="15" name="Raterois">
            <a:extLst>
              <a:ext uri="{FF2B5EF4-FFF2-40B4-BE49-F238E27FC236}">
                <a16:creationId xmlns:a16="http://schemas.microsoft.com/office/drawing/2014/main" id="{AA740BE7-8971-A011-A0DA-A7B8D542E3F4}"/>
              </a:ext>
            </a:extLst>
          </p:cNvPr>
          <p:cNvGrpSpPr/>
          <p:nvPr/>
        </p:nvGrpSpPr>
        <p:grpSpPr>
          <a:xfrm>
            <a:off x="3479180" y="1425489"/>
            <a:ext cx="2473241" cy="1055851"/>
            <a:chOff x="3479180" y="1425489"/>
            <a:chExt cx="2473241" cy="1055851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B6D8F7C-9024-92D5-A5BC-C3B9DEBA6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5137" y="1986215"/>
              <a:ext cx="769579" cy="495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C3F610D-DF66-B644-DD25-6C124D40ECCE}"/>
                    </a:ext>
                  </a:extLst>
                </p:cNvPr>
                <p:cNvSpPr txBox="1"/>
                <p:nvPr/>
              </p:nvSpPr>
              <p:spPr>
                <a:xfrm>
                  <a:off x="3860265" y="1610766"/>
                  <a:ext cx="2049037" cy="4191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𝑂𝐼𝑆</m:t>
                          </m:r>
                        </m:sup>
                      </m:sSubSup>
                    </m:oMath>
                  </a14:m>
                  <a:r>
                    <a:rPr lang="en-GB" dirty="0">
                      <a:solidFill>
                        <a:schemeClr val="accent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a14:m>
                  <a:endParaRPr lang="en-GB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C3F610D-DF66-B644-DD25-6C124D40EC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0265" y="1610766"/>
                  <a:ext cx="2049037" cy="419154"/>
                </a:xfrm>
                <a:prstGeom prst="rect">
                  <a:avLst/>
                </a:prstGeom>
                <a:blipFill>
                  <a:blip r:embed="rId15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3891CF0-7206-E976-17A1-7535935A668F}"/>
                </a:ext>
              </a:extLst>
            </p:cNvPr>
            <p:cNvSpPr txBox="1"/>
            <p:nvPr/>
          </p:nvSpPr>
          <p:spPr>
            <a:xfrm>
              <a:off x="3479180" y="1425489"/>
              <a:ext cx="24732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>
                  <a:solidFill>
                    <a:schemeClr val="accent1"/>
                  </a:solidFill>
                </a:rPr>
                <a:t>OIS Rate over the compounding period</a:t>
              </a:r>
            </a:p>
          </p:txBody>
        </p:sp>
      </p:grpSp>
      <p:grpSp>
        <p:nvGrpSpPr>
          <p:cNvPr id="13" name="BizDayj">
            <a:extLst>
              <a:ext uri="{FF2B5EF4-FFF2-40B4-BE49-F238E27FC236}">
                <a16:creationId xmlns:a16="http://schemas.microsoft.com/office/drawing/2014/main" id="{8CCA07A5-E0B3-9A30-8F6F-1992290C60B8}"/>
              </a:ext>
            </a:extLst>
          </p:cNvPr>
          <p:cNvGrpSpPr/>
          <p:nvPr/>
        </p:nvGrpSpPr>
        <p:grpSpPr>
          <a:xfrm>
            <a:off x="2688566" y="3177712"/>
            <a:ext cx="1075813" cy="710003"/>
            <a:chOff x="2688566" y="3177712"/>
            <a:chExt cx="1075813" cy="710003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894A5CE-CA7A-9E29-8F81-E2A383ED833B}"/>
                </a:ext>
              </a:extLst>
            </p:cNvPr>
            <p:cNvCxnSpPr>
              <a:cxnSpLocks/>
            </p:cNvCxnSpPr>
            <p:nvPr/>
          </p:nvCxnSpPr>
          <p:spPr>
            <a:xfrm>
              <a:off x="2688566" y="3177712"/>
              <a:ext cx="378733" cy="463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16267E6-254F-E977-EDCE-1F4D82A37FF6}"/>
                </a:ext>
              </a:extLst>
            </p:cNvPr>
            <p:cNvSpPr txBox="1"/>
            <p:nvPr/>
          </p:nvSpPr>
          <p:spPr>
            <a:xfrm>
              <a:off x="2714913" y="3633799"/>
              <a:ext cx="104946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schemeClr val="accent1"/>
                  </a:solidFill>
                </a:rPr>
                <a:t>1 Business Day</a:t>
              </a:r>
            </a:p>
          </p:txBody>
        </p:sp>
      </p:grpSp>
      <p:grpSp>
        <p:nvGrpSpPr>
          <p:cNvPr id="11" name="KTi">
            <a:extLst>
              <a:ext uri="{FF2B5EF4-FFF2-40B4-BE49-F238E27FC236}">
                <a16:creationId xmlns:a16="http://schemas.microsoft.com/office/drawing/2014/main" id="{6D82B0E9-C26F-23BB-DF35-B26297CA650E}"/>
              </a:ext>
            </a:extLst>
          </p:cNvPr>
          <p:cNvGrpSpPr/>
          <p:nvPr/>
        </p:nvGrpSpPr>
        <p:grpSpPr>
          <a:xfrm>
            <a:off x="2162929" y="669647"/>
            <a:ext cx="1569223" cy="1687337"/>
            <a:chOff x="2162929" y="669647"/>
            <a:chExt cx="1569223" cy="16873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D3BB493-A34A-956C-26FB-AA9F528946CF}"/>
                    </a:ext>
                  </a:extLst>
                </p:cNvPr>
                <p:cNvSpPr txBox="1"/>
                <p:nvPr/>
              </p:nvSpPr>
              <p:spPr>
                <a:xfrm>
                  <a:off x="2714913" y="1310283"/>
                  <a:ext cx="348343" cy="395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1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D3BB493-A34A-956C-26FB-AA9F528946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4913" y="1310283"/>
                  <a:ext cx="348343" cy="395108"/>
                </a:xfrm>
                <a:prstGeom prst="rect">
                  <a:avLst/>
                </a:prstGeom>
                <a:blipFill>
                  <a:blip r:embed="rId16"/>
                  <a:stretch>
                    <a:fillRect r="-29310" b="-30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BB5A16B-80EC-5296-029A-400D4365B33F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 flipV="1">
              <a:off x="2774173" y="1705391"/>
              <a:ext cx="114912" cy="651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52AA6CB-669C-4C4B-BF38-4FE6DCB425EB}"/>
                    </a:ext>
                  </a:extLst>
                </p:cNvPr>
                <p:cNvSpPr txBox="1"/>
                <p:nvPr/>
              </p:nvSpPr>
              <p:spPr>
                <a:xfrm>
                  <a:off x="2162929" y="669647"/>
                  <a:ext cx="1569223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050" dirty="0">
                      <a:solidFill>
                        <a:schemeClr val="accent1"/>
                      </a:solidFill>
                    </a:rPr>
                    <a:t>Number of Compounding Periods / Number of Business Days between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05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05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05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sz="1050" dirty="0">
                      <a:solidFill>
                        <a:schemeClr val="accent1"/>
                      </a:solidFill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05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05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GB" sz="1050" dirty="0">
                      <a:solidFill>
                        <a:schemeClr val="accent1"/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52AA6CB-669C-4C4B-BF38-4FE6DCB425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929" y="669647"/>
                  <a:ext cx="1569223" cy="738664"/>
                </a:xfrm>
                <a:prstGeom prst="rect">
                  <a:avLst/>
                </a:prstGeom>
                <a:blipFill>
                  <a:blip r:embed="rId17"/>
                  <a:stretch>
                    <a:fillRect r="-389" b="-413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NotionalN">
            <a:extLst>
              <a:ext uri="{FF2B5EF4-FFF2-40B4-BE49-F238E27FC236}">
                <a16:creationId xmlns:a16="http://schemas.microsoft.com/office/drawing/2014/main" id="{50B631FC-5073-6975-728D-486A8F0A8BC7}"/>
              </a:ext>
            </a:extLst>
          </p:cNvPr>
          <p:cNvGrpSpPr/>
          <p:nvPr/>
        </p:nvGrpSpPr>
        <p:grpSpPr>
          <a:xfrm>
            <a:off x="1828720" y="2909252"/>
            <a:ext cx="662425" cy="1101633"/>
            <a:chOff x="1828720" y="2909252"/>
            <a:chExt cx="662425" cy="1101633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B52E12-8BF3-D157-A388-27F85EFA09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9273" y="2909252"/>
              <a:ext cx="167730" cy="5977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5CEF0BB-8D03-6409-212A-56C7004BAFC8}"/>
                    </a:ext>
                  </a:extLst>
                </p:cNvPr>
                <p:cNvSpPr txBox="1"/>
                <p:nvPr/>
              </p:nvSpPr>
              <p:spPr>
                <a:xfrm>
                  <a:off x="1949032" y="3641553"/>
                  <a:ext cx="26996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GB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5CEF0BB-8D03-6409-212A-56C7004BAF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9032" y="3641553"/>
                  <a:ext cx="269966" cy="369332"/>
                </a:xfrm>
                <a:prstGeom prst="rect">
                  <a:avLst/>
                </a:prstGeom>
                <a:blipFill>
                  <a:blip r:embed="rId18"/>
                  <a:stretch>
                    <a:fillRect r="-2727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2338E75-E1F8-138D-E1C3-EDFB1847A703}"/>
                </a:ext>
              </a:extLst>
            </p:cNvPr>
            <p:cNvSpPr txBox="1"/>
            <p:nvPr/>
          </p:nvSpPr>
          <p:spPr>
            <a:xfrm>
              <a:off x="1828720" y="3480046"/>
              <a:ext cx="66242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schemeClr val="accent1"/>
                  </a:solidFill>
                </a:rPr>
                <a:t>Notional</a:t>
              </a:r>
            </a:p>
          </p:txBody>
        </p:sp>
      </p:grpSp>
      <p:grpSp>
        <p:nvGrpSpPr>
          <p:cNvPr id="10" name="DiscretisedT">
            <a:extLst>
              <a:ext uri="{FF2B5EF4-FFF2-40B4-BE49-F238E27FC236}">
                <a16:creationId xmlns:a16="http://schemas.microsoft.com/office/drawing/2014/main" id="{8C41DDC4-B8B1-ABF7-B218-061A211FE9C8}"/>
              </a:ext>
            </a:extLst>
          </p:cNvPr>
          <p:cNvGrpSpPr/>
          <p:nvPr/>
        </p:nvGrpSpPr>
        <p:grpSpPr>
          <a:xfrm>
            <a:off x="1192897" y="1472380"/>
            <a:ext cx="1079753" cy="1157192"/>
            <a:chOff x="1192897" y="1472380"/>
            <a:chExt cx="1079753" cy="115719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AAE10BA-C8FF-89EC-A9BA-EB27C2EBC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5719" y="2010783"/>
              <a:ext cx="0" cy="6117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090219D-D159-2269-F531-446CB21BDD5A}"/>
                    </a:ext>
                  </a:extLst>
                </p:cNvPr>
                <p:cNvSpPr txBox="1"/>
                <p:nvPr/>
              </p:nvSpPr>
              <p:spPr>
                <a:xfrm>
                  <a:off x="1192897" y="1472380"/>
                  <a:ext cx="1079753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050" dirty="0">
                      <a:solidFill>
                        <a:schemeClr val="accent1"/>
                      </a:solidFill>
                    </a:rPr>
                    <a:t>We discretise </a:t>
                  </a:r>
                  <a14:m>
                    <m:oMath xmlns:m="http://schemas.openxmlformats.org/officeDocument/2006/math">
                      <m:r>
                        <a:rPr lang="en-GB" sz="105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endParaRPr lang="en-GB" sz="105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090219D-D159-2269-F531-446CB21BDD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2897" y="1472380"/>
                  <a:ext cx="1079753" cy="253916"/>
                </a:xfrm>
                <a:prstGeom prst="rect">
                  <a:avLst/>
                </a:prstGeom>
                <a:blipFill>
                  <a:blip r:embed="rId19"/>
                  <a:stretch>
                    <a:fillRect b="-1707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3966B9E-A687-4562-B69D-94E8DC804D94}"/>
                    </a:ext>
                  </a:extLst>
                </p:cNvPr>
                <p:cNvSpPr txBox="1"/>
                <p:nvPr/>
              </p:nvSpPr>
              <p:spPr>
                <a:xfrm>
                  <a:off x="1339296" y="1611112"/>
                  <a:ext cx="45284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3966B9E-A687-4562-B69D-94E8DC804D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9296" y="1611112"/>
                  <a:ext cx="452845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0D4DB8-95E0-D406-7681-794B574560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3380" y="2017846"/>
              <a:ext cx="0" cy="6117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3A81F2F-AFB7-9610-8413-B2E0EC34F279}"/>
                    </a:ext>
                  </a:extLst>
                </p:cNvPr>
                <p:cNvSpPr txBox="1"/>
                <p:nvPr/>
              </p:nvSpPr>
              <p:spPr>
                <a:xfrm>
                  <a:off x="1609754" y="1603667"/>
                  <a:ext cx="45284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3A81F2F-AFB7-9610-8413-B2E0EC34F2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9754" y="1603667"/>
                  <a:ext cx="452845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AssetB">
            <a:extLst>
              <a:ext uri="{FF2B5EF4-FFF2-40B4-BE49-F238E27FC236}">
                <a16:creationId xmlns:a16="http://schemas.microsoft.com/office/drawing/2014/main" id="{4FFEA952-05FB-E976-4285-C6E6146AFF6C}"/>
              </a:ext>
            </a:extLst>
          </p:cNvPr>
          <p:cNvGrpSpPr/>
          <p:nvPr/>
        </p:nvGrpSpPr>
        <p:grpSpPr>
          <a:xfrm>
            <a:off x="207373" y="1655567"/>
            <a:ext cx="1123406" cy="922362"/>
            <a:chOff x="207373" y="1655567"/>
            <a:chExt cx="1123406" cy="92236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C808B7C-1F49-04D1-1095-70414C423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076" y="2137622"/>
              <a:ext cx="403232" cy="4403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EC4D35A-DBCC-C7F0-C5C5-25C56D3A61D1}"/>
                    </a:ext>
                  </a:extLst>
                </p:cNvPr>
                <p:cNvSpPr txBox="1"/>
                <p:nvPr/>
              </p:nvSpPr>
              <p:spPr>
                <a:xfrm>
                  <a:off x="591166" y="1787016"/>
                  <a:ext cx="3429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GB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EC4D35A-DBCC-C7F0-C5C5-25C56D3A6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166" y="1787016"/>
                  <a:ext cx="342920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8091A7-3720-30A5-CAD1-E98249636759}"/>
                </a:ext>
              </a:extLst>
            </p:cNvPr>
            <p:cNvSpPr txBox="1"/>
            <p:nvPr/>
          </p:nvSpPr>
          <p:spPr>
            <a:xfrm>
              <a:off x="207373" y="1655567"/>
              <a:ext cx="11234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schemeClr val="accent1"/>
                  </a:solidFill>
                </a:rPr>
                <a:t>A synthetic asset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5B12A8-6497-F2FA-CF53-2197EF8A3308}"/>
                  </a:ext>
                </a:extLst>
              </p:cNvPr>
              <p:cNvSpPr txBox="1"/>
              <p:nvPr/>
            </p:nvSpPr>
            <p:spPr>
              <a:xfrm>
                <a:off x="-801188" y="2317668"/>
                <a:ext cx="6810102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𝐹𝑉</m:t>
                      </m:r>
                      <m:r>
                        <a:rPr lang="en-GB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sz="1800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1800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∏"/>
                          <m:ctrlP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1800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GB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GB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b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1800" b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GB" sz="1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5B12A8-6497-F2FA-CF53-2197EF8A3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1188" y="2317668"/>
                <a:ext cx="6810102" cy="90255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9801B26-0A15-1D3B-C274-E65DB60F8A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OIS Compounding Rate – Alternative Equations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E49892-014A-F6BA-BA82-B14899EF950F}"/>
              </a:ext>
            </a:extLst>
          </p:cNvPr>
          <p:cNvSpPr txBox="1"/>
          <p:nvPr/>
        </p:nvSpPr>
        <p:spPr>
          <a:xfrm>
            <a:off x="5559421" y="5834720"/>
            <a:ext cx="531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4"/>
                </a:solidFill>
              </a:rPr>
              <a:t> OIS Compounding Rate - Equivalence Formula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B200260-B3F5-48EB-735A-884EF9C73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49" y="6435968"/>
            <a:ext cx="5485431" cy="316402"/>
          </a:xfrm>
        </p:spPr>
        <p:txBody>
          <a:bodyPr/>
          <a:lstStyle/>
          <a:p>
            <a:r>
              <a:rPr lang="en-GB" dirty="0"/>
              <a:t>II. Bootstrapping Theory 	      d) Bootstrapping Explanation 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03FE05-D276-84E3-D218-CB436E45FBFC}"/>
                  </a:ext>
                </a:extLst>
              </p:cNvPr>
              <p:cNvSpPr txBox="1"/>
              <p:nvPr/>
            </p:nvSpPr>
            <p:spPr>
              <a:xfrm>
                <a:off x="5886295" y="2631138"/>
                <a:ext cx="1213729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1%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360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03FE05-D276-84E3-D218-CB436E45F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295" y="2631138"/>
                <a:ext cx="1213729" cy="67704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5BA3B8-E3B8-1C34-9EAA-C008F2C92EE1}"/>
                  </a:ext>
                </a:extLst>
              </p:cNvPr>
              <p:cNvSpPr txBox="1"/>
              <p:nvPr/>
            </p:nvSpPr>
            <p:spPr>
              <a:xfrm>
                <a:off x="5651404" y="3263081"/>
                <a:ext cx="1758086" cy="79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1%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×3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360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5BA3B8-E3B8-1C34-9EAA-C008F2C92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404" y="3263081"/>
                <a:ext cx="1758086" cy="79387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Not Good">
            <a:extLst>
              <a:ext uri="{FF2B5EF4-FFF2-40B4-BE49-F238E27FC236}">
                <a16:creationId xmlns:a16="http://schemas.microsoft.com/office/drawing/2014/main" id="{7022DAE7-B403-54B7-EE57-AA46F5F615EC}"/>
              </a:ext>
            </a:extLst>
          </p:cNvPr>
          <p:cNvSpPr/>
          <p:nvPr/>
        </p:nvSpPr>
        <p:spPr>
          <a:xfrm>
            <a:off x="7038418" y="2870914"/>
            <a:ext cx="360000" cy="3600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9" name="Good" descr="Checkmark with solid fill">
            <a:extLst>
              <a:ext uri="{FF2B5EF4-FFF2-40B4-BE49-F238E27FC236}">
                <a16:creationId xmlns:a16="http://schemas.microsoft.com/office/drawing/2014/main" id="{6D2EC1FA-AD8A-6BDD-3EC9-CA0E3D72387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265193" y="3525004"/>
            <a:ext cx="374865" cy="374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Equation 4-B">
                <a:extLst>
                  <a:ext uri="{FF2B5EF4-FFF2-40B4-BE49-F238E27FC236}">
                    <a16:creationId xmlns:a16="http://schemas.microsoft.com/office/drawing/2014/main" id="{DF3DD7A5-D6D4-5F97-A337-A5CA06CDF156}"/>
                  </a:ext>
                </a:extLst>
              </p:cNvPr>
              <p:cNvSpPr txBox="1"/>
              <p:nvPr/>
            </p:nvSpPr>
            <p:spPr>
              <a:xfrm>
                <a:off x="4295936" y="5148487"/>
                <a:ext cx="1503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Equation 4-B">
                <a:extLst>
                  <a:ext uri="{FF2B5EF4-FFF2-40B4-BE49-F238E27FC236}">
                    <a16:creationId xmlns:a16="http://schemas.microsoft.com/office/drawing/2014/main" id="{DF3DD7A5-D6D4-5F97-A337-A5CA06CDF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936" y="5148487"/>
                <a:ext cx="1503941" cy="369332"/>
              </a:xfrm>
              <a:prstGeom prst="rect">
                <a:avLst/>
              </a:prstGeom>
              <a:blipFill>
                <a:blip r:embed="rId2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quation 4 -C">
                <a:extLst>
                  <a:ext uri="{FF2B5EF4-FFF2-40B4-BE49-F238E27FC236}">
                    <a16:creationId xmlns:a16="http://schemas.microsoft.com/office/drawing/2014/main" id="{2D2B9457-90FA-ADB7-6FFA-1476FFE5ADA6}"/>
                  </a:ext>
                </a:extLst>
              </p:cNvPr>
              <p:cNvSpPr txBox="1"/>
              <p:nvPr/>
            </p:nvSpPr>
            <p:spPr>
              <a:xfrm>
                <a:off x="8828803" y="5024415"/>
                <a:ext cx="1503941" cy="6769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Equation 4 -C">
                <a:extLst>
                  <a:ext uri="{FF2B5EF4-FFF2-40B4-BE49-F238E27FC236}">
                    <a16:creationId xmlns:a16="http://schemas.microsoft.com/office/drawing/2014/main" id="{2D2B9457-90FA-ADB7-6FFA-1476FFE5A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803" y="5024415"/>
                <a:ext cx="1503941" cy="676917"/>
              </a:xfrm>
              <a:prstGeom prst="rect">
                <a:avLst/>
              </a:prstGeom>
              <a:blipFill>
                <a:blip r:embed="rId29"/>
                <a:stretch>
                  <a:fillRect r="-2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Equation 4 - D">
                <a:extLst>
                  <a:ext uri="{FF2B5EF4-FFF2-40B4-BE49-F238E27FC236}">
                    <a16:creationId xmlns:a16="http://schemas.microsoft.com/office/drawing/2014/main" id="{DEDD234E-B2DB-8BEF-4E54-F6DE43B398A3}"/>
                  </a:ext>
                </a:extLst>
              </p:cNvPr>
              <p:cNvSpPr txBox="1"/>
              <p:nvPr/>
            </p:nvSpPr>
            <p:spPr>
              <a:xfrm>
                <a:off x="10332744" y="5178207"/>
                <a:ext cx="13308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1" name="Equation 4 - D">
                <a:extLst>
                  <a:ext uri="{FF2B5EF4-FFF2-40B4-BE49-F238E27FC236}">
                    <a16:creationId xmlns:a16="http://schemas.microsoft.com/office/drawing/2014/main" id="{DEDD234E-B2DB-8BEF-4E54-F6DE43B39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744" y="5178207"/>
                <a:ext cx="1330818" cy="369332"/>
              </a:xfrm>
              <a:prstGeom prst="rect">
                <a:avLst/>
              </a:prstGeom>
              <a:blipFill>
                <a:blip r:embed="rId30"/>
                <a:stretch>
                  <a:fillRect r="-1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Equation 4 - A">
                <a:extLst>
                  <a:ext uri="{FF2B5EF4-FFF2-40B4-BE49-F238E27FC236}">
                    <a16:creationId xmlns:a16="http://schemas.microsoft.com/office/drawing/2014/main" id="{4A4C444F-0505-6C66-9FED-09EEE5338201}"/>
                  </a:ext>
                </a:extLst>
              </p:cNvPr>
              <p:cNvSpPr txBox="1"/>
              <p:nvPr/>
            </p:nvSpPr>
            <p:spPr>
              <a:xfrm>
                <a:off x="5602387" y="4994405"/>
                <a:ext cx="1675928" cy="6769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GB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Equation 4 - A">
                <a:extLst>
                  <a:ext uri="{FF2B5EF4-FFF2-40B4-BE49-F238E27FC236}">
                    <a16:creationId xmlns:a16="http://schemas.microsoft.com/office/drawing/2014/main" id="{4A4C444F-0505-6C66-9FED-09EEE5338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387" y="4994405"/>
                <a:ext cx="1675928" cy="67691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9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2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5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5" presetClass="emph" presetSubtype="0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50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5" presetClass="emph" presetSubtype="0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5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1" animBg="1"/>
      <p:bldP spid="85" grpId="2" animBg="1"/>
      <p:bldP spid="98" grpId="0"/>
      <p:bldP spid="14" grpId="0"/>
      <p:bldP spid="8" grpId="0"/>
      <p:bldP spid="79" grpId="0"/>
      <p:bldP spid="26" grpId="0"/>
      <p:bldP spid="29" grpId="0"/>
      <p:bldP spid="29" grpId="1"/>
      <p:bldP spid="35" grpId="0"/>
      <p:bldP spid="35" grpId="1"/>
      <p:bldP spid="36" grpId="0" animBg="1"/>
      <p:bldP spid="36" grpId="1" animBg="1"/>
      <p:bldP spid="4" grpId="0"/>
      <p:bldP spid="4" grpId="1"/>
      <p:bldP spid="6" grpId="0"/>
      <p:bldP spid="6" grpId="1"/>
      <p:bldP spid="41" grpId="0"/>
      <p:bldP spid="41" grpId="1"/>
      <p:bldP spid="43" grpId="0"/>
      <p:bldP spid="4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13510B-2839-3519-1517-73C877D64EC6}"/>
              </a:ext>
            </a:extLst>
          </p:cNvPr>
          <p:cNvSpPr/>
          <p:nvPr/>
        </p:nvSpPr>
        <p:spPr>
          <a:xfrm>
            <a:off x="1595741" y="1754886"/>
            <a:ext cx="10297390" cy="2512478"/>
          </a:xfrm>
          <a:prstGeom prst="roundRect">
            <a:avLst>
              <a:gd name="adj" fmla="val 562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D1A7B2-E1E1-BBA5-7FEE-95CC94BBAF47}"/>
              </a:ext>
            </a:extLst>
          </p:cNvPr>
          <p:cNvSpPr/>
          <p:nvPr/>
        </p:nvSpPr>
        <p:spPr>
          <a:xfrm>
            <a:off x="1595741" y="4509504"/>
            <a:ext cx="10297391" cy="1231084"/>
          </a:xfrm>
          <a:prstGeom prst="roundRect">
            <a:avLst>
              <a:gd name="adj" fmla="val 832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6ADE3-CAFC-DF2E-4677-B0A48B1F93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OIS Floating Leg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96DF95-D345-BC00-42E4-940085D5A8B0}"/>
                  </a:ext>
                </a:extLst>
              </p:cNvPr>
              <p:cNvSpPr txBox="1"/>
              <p:nvPr/>
            </p:nvSpPr>
            <p:spPr>
              <a:xfrm>
                <a:off x="1402474" y="891539"/>
                <a:ext cx="4142352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𝑁𝑃𝑉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𝐹𝐿𝑇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𝐹𝐿𝑇</m:t>
                              </m:r>
                            </m:sup>
                          </m:sSub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𝐹𝐿𝑇</m:t>
                              </m:r>
                            </m:sup>
                          </m:sSub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𝐷𝐹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GB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𝑃𝐴𝑌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96DF95-D345-BC00-42E4-940085D5A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474" y="891539"/>
                <a:ext cx="4142352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46723D-50E0-A9FD-3F03-6D1F91149057}"/>
                  </a:ext>
                </a:extLst>
              </p:cNvPr>
              <p:cNvSpPr txBox="1"/>
              <p:nvPr/>
            </p:nvSpPr>
            <p:spPr>
              <a:xfrm>
                <a:off x="6454243" y="743252"/>
                <a:ext cx="3334526" cy="920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𝐿𝑇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𝐷𝐹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𝐷𝐹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46723D-50E0-A9FD-3F03-6D1F91149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243" y="743252"/>
                <a:ext cx="3334526" cy="920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4DBDC1-6A62-6DAB-5934-450346778E3A}"/>
              </a:ext>
            </a:extLst>
          </p:cNvPr>
          <p:cNvSpPr txBox="1"/>
          <p:nvPr/>
        </p:nvSpPr>
        <p:spPr>
          <a:xfrm>
            <a:off x="5737758" y="1170023"/>
            <a:ext cx="1006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423016-9F85-0963-2884-CCF2D1B1302E}"/>
                  </a:ext>
                </a:extLst>
              </p:cNvPr>
              <p:cNvSpPr txBox="1"/>
              <p:nvPr/>
            </p:nvSpPr>
            <p:spPr>
              <a:xfrm>
                <a:off x="1748276" y="4755813"/>
                <a:ext cx="505420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𝑁𝑃𝑉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𝐹𝐿𝑇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,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𝐷𝐹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GB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𝑃𝐴𝑌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423016-9F85-0963-2884-CCF2D1B13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276" y="4755813"/>
                <a:ext cx="5054204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2E0BD9-39D5-8AC6-B8B6-A8E7A77BEDAF}"/>
                  </a:ext>
                </a:extLst>
              </p:cNvPr>
              <p:cNvSpPr txBox="1"/>
              <p:nvPr/>
            </p:nvSpPr>
            <p:spPr>
              <a:xfrm>
                <a:off x="7707027" y="5072288"/>
                <a:ext cx="1290866" cy="293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𝑃𝐴𝑌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2E0BD9-39D5-8AC6-B8B6-A8E7A77BE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27" y="5072288"/>
                <a:ext cx="1290866" cy="293542"/>
              </a:xfrm>
              <a:prstGeom prst="rect">
                <a:avLst/>
              </a:prstGeom>
              <a:blipFill>
                <a:blip r:embed="rId5"/>
                <a:stretch>
                  <a:fillRect l="-6132" r="-1887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F46E23-F1B4-7017-7422-D82E65796648}"/>
                  </a:ext>
                </a:extLst>
              </p:cNvPr>
              <p:cNvSpPr txBox="1"/>
              <p:nvPr/>
            </p:nvSpPr>
            <p:spPr>
              <a:xfrm>
                <a:off x="2640252" y="2733011"/>
                <a:ext cx="3174459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𝐷𝐹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𝐷𝐹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F46E23-F1B4-7017-7422-D82E65796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252" y="2733011"/>
                <a:ext cx="3174459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725097-2711-BAB7-134C-38C39717BE74}"/>
                  </a:ext>
                </a:extLst>
              </p:cNvPr>
              <p:cNvSpPr txBox="1"/>
              <p:nvPr/>
            </p:nvSpPr>
            <p:spPr>
              <a:xfrm>
                <a:off x="7707027" y="2817585"/>
                <a:ext cx="1290866" cy="293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𝑃𝐴𝑌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725097-2711-BAB7-134C-38C39717B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27" y="2817585"/>
                <a:ext cx="1290866" cy="293542"/>
              </a:xfrm>
              <a:prstGeom prst="rect">
                <a:avLst/>
              </a:prstGeom>
              <a:blipFill>
                <a:blip r:embed="rId7"/>
                <a:stretch>
                  <a:fillRect l="-6132" r="-1887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CB8A4C-E5EB-0420-5AF4-F1DE5429B1DD}"/>
                  </a:ext>
                </a:extLst>
              </p:cNvPr>
              <p:cNvSpPr txBox="1"/>
              <p:nvPr/>
            </p:nvSpPr>
            <p:spPr>
              <a:xfrm>
                <a:off x="1748276" y="3746316"/>
                <a:ext cx="26247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𝑁𝑃𝑉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𝐹𝐿𝑇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CB8A4C-E5EB-0420-5AF4-F1DE5429B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276" y="3746316"/>
                <a:ext cx="2624758" cy="276999"/>
              </a:xfrm>
              <a:prstGeom prst="rect">
                <a:avLst/>
              </a:prstGeom>
              <a:blipFill>
                <a:blip r:embed="rId8"/>
                <a:stretch>
                  <a:fillRect l="-1860" t="-4444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>
            <a:extLst>
              <a:ext uri="{FF2B5EF4-FFF2-40B4-BE49-F238E27FC236}">
                <a16:creationId xmlns:a16="http://schemas.microsoft.com/office/drawing/2014/main" id="{4BC85604-C8B5-3A92-2B9B-29E834C2FE62}"/>
              </a:ext>
            </a:extLst>
          </p:cNvPr>
          <p:cNvSpPr/>
          <p:nvPr/>
        </p:nvSpPr>
        <p:spPr>
          <a:xfrm>
            <a:off x="1060666" y="1663504"/>
            <a:ext cx="503408" cy="41443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5DA391-4BE8-E03C-DACF-48556A3813BE}"/>
                  </a:ext>
                </a:extLst>
              </p:cNvPr>
              <p:cNvSpPr txBox="1"/>
              <p:nvPr/>
            </p:nvSpPr>
            <p:spPr>
              <a:xfrm>
                <a:off x="527049" y="3489244"/>
                <a:ext cx="3927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5DA391-4BE8-E03C-DACF-48556A38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49" y="3489244"/>
                <a:ext cx="39273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7388E08-26EE-515C-2E3B-1B6DCDBAEB09}"/>
              </a:ext>
            </a:extLst>
          </p:cNvPr>
          <p:cNvSpPr txBox="1"/>
          <p:nvPr/>
        </p:nvSpPr>
        <p:spPr>
          <a:xfrm>
            <a:off x="9619508" y="4595320"/>
            <a:ext cx="21808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4"/>
                </a:solidFill>
              </a:rPr>
              <a:t>OIS Floating Leg NPV</a:t>
            </a:r>
          </a:p>
          <a:p>
            <a:pPr algn="ctr"/>
            <a:r>
              <a:rPr lang="en-GB" sz="1600" b="1" dirty="0">
                <a:solidFill>
                  <a:schemeClr val="accent4"/>
                </a:solidFill>
              </a:rPr>
              <a:t>-</a:t>
            </a:r>
          </a:p>
          <a:p>
            <a:pPr algn="ctr"/>
            <a:r>
              <a:rPr lang="en-GB" sz="1600" b="1" dirty="0">
                <a:solidFill>
                  <a:schemeClr val="accent4"/>
                </a:solidFill>
              </a:rPr>
              <a:t>Real-World/Root-Finding  Case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925531-0A30-BA8B-9ACC-E63AE5769949}"/>
              </a:ext>
            </a:extLst>
          </p:cNvPr>
          <p:cNvSpPr txBox="1"/>
          <p:nvPr/>
        </p:nvSpPr>
        <p:spPr>
          <a:xfrm>
            <a:off x="9619508" y="2502691"/>
            <a:ext cx="2292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OIS Floating Leg NPV</a:t>
            </a:r>
          </a:p>
          <a:p>
            <a:pPr algn="ctr"/>
            <a:r>
              <a:rPr lang="en-GB" b="1" dirty="0"/>
              <a:t>- </a:t>
            </a:r>
          </a:p>
          <a:p>
            <a:pPr algn="ctr"/>
            <a:r>
              <a:rPr lang="en-GB" b="1" dirty="0"/>
              <a:t>Trivial/Analytical Case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6B777D2-8C95-3600-9AFF-6932BF5940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49" y="6435968"/>
            <a:ext cx="5485431" cy="316402"/>
          </a:xfrm>
        </p:spPr>
        <p:txBody>
          <a:bodyPr/>
          <a:lstStyle/>
          <a:p>
            <a:r>
              <a:rPr lang="en-GB" dirty="0"/>
              <a:t>II. Bootstrapping Theory 	      d) Bootstrapping Explanation 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943A9D-3398-B128-D9B2-B03223535105}"/>
                  </a:ext>
                </a:extLst>
              </p:cNvPr>
              <p:cNvSpPr txBox="1"/>
              <p:nvPr/>
            </p:nvSpPr>
            <p:spPr>
              <a:xfrm>
                <a:off x="1748276" y="1852260"/>
                <a:ext cx="4629793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𝑁𝑃𝑉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𝐹𝐿𝑇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,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𝐷𝐹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943A9D-3398-B128-D9B2-B03223535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276" y="1852260"/>
                <a:ext cx="4629793" cy="7562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92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8" grpId="0"/>
      <p:bldP spid="9" grpId="0"/>
      <p:bldP spid="10" grpId="0"/>
      <p:bldP spid="11" grpId="0"/>
      <p:bldP spid="12" grpId="0"/>
      <p:bldP spid="27" grpId="0" animBg="1"/>
      <p:bldP spid="29" grpId="0"/>
      <p:bldP spid="30" grpId="0"/>
      <p:bldP spid="31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87BD576-49F3-A4A7-2A4F-E1AF0FBF2D79}"/>
              </a:ext>
            </a:extLst>
          </p:cNvPr>
          <p:cNvSpPr/>
          <p:nvPr/>
        </p:nvSpPr>
        <p:spPr>
          <a:xfrm>
            <a:off x="3481431" y="4059904"/>
            <a:ext cx="4739780" cy="12310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02E11-F22F-51C2-E5C5-C9A65DFC78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Bootstrapping – Analytical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6C1808-DD81-09D0-11D2-2439B5AB2351}"/>
                  </a:ext>
                </a:extLst>
              </p:cNvPr>
              <p:cNvSpPr txBox="1"/>
              <p:nvPr/>
            </p:nvSpPr>
            <p:spPr>
              <a:xfrm>
                <a:off x="2686574" y="2035203"/>
                <a:ext cx="6094602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𝐹𝐼𝑋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𝐷𝐹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6C1808-DD81-09D0-11D2-2439B5AB2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574" y="2035203"/>
                <a:ext cx="6094602" cy="848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7C55DC-38B1-14FC-AA74-7773D2E2F96A}"/>
                  </a:ext>
                </a:extLst>
              </p:cNvPr>
              <p:cNvSpPr txBox="1"/>
              <p:nvPr/>
            </p:nvSpPr>
            <p:spPr>
              <a:xfrm>
                <a:off x="2520664" y="2268022"/>
                <a:ext cx="3927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7C55DC-38B1-14FC-AA74-7773D2E2F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664" y="2268022"/>
                <a:ext cx="39273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677B61-DECD-BEE2-9C2C-273AD6E20F58}"/>
                  </a:ext>
                </a:extLst>
              </p:cNvPr>
              <p:cNvSpPr txBox="1"/>
              <p:nvPr/>
            </p:nvSpPr>
            <p:spPr>
              <a:xfrm>
                <a:off x="1814819" y="3042042"/>
                <a:ext cx="7267145" cy="87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𝐹𝐼𝑋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𝐷𝐹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677B61-DECD-BEE2-9C2C-273AD6E20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819" y="3042042"/>
                <a:ext cx="7267145" cy="8705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9DDE41-7EFA-55AD-12A3-644F3B67A2F1}"/>
                  </a:ext>
                </a:extLst>
              </p:cNvPr>
              <p:cNvSpPr txBox="1"/>
              <p:nvPr/>
            </p:nvSpPr>
            <p:spPr>
              <a:xfrm>
                <a:off x="2415209" y="3272711"/>
                <a:ext cx="4536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9DDE41-7EFA-55AD-12A3-644F3B67A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209" y="3272711"/>
                <a:ext cx="45365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46C439-35D1-7441-5984-C0929AD86EDA}"/>
                  </a:ext>
                </a:extLst>
              </p:cNvPr>
              <p:cNvSpPr txBox="1"/>
              <p:nvPr/>
            </p:nvSpPr>
            <p:spPr>
              <a:xfrm>
                <a:off x="2686574" y="4319996"/>
                <a:ext cx="6094602" cy="7109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𝐹𝐼𝑋</m:t>
                              </m:r>
                            </m:sup>
                          </m:sSup>
                          <m:nary>
                            <m:naryPr>
                              <m:chr m:val="∑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𝐷𝐹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𝐹𝐼𝑋</m:t>
                              </m:r>
                            </m:sup>
                          </m:s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46C439-35D1-7441-5984-C0929AD86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574" y="4319996"/>
                <a:ext cx="6094602" cy="7109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AEDD1D-173F-5C98-E1EC-A986BB756B89}"/>
                  </a:ext>
                </a:extLst>
              </p:cNvPr>
              <p:cNvSpPr txBox="1"/>
              <p:nvPr/>
            </p:nvSpPr>
            <p:spPr>
              <a:xfrm>
                <a:off x="2415209" y="4460002"/>
                <a:ext cx="4536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AEDD1D-173F-5C98-E1EC-A986BB756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209" y="4460002"/>
                <a:ext cx="45365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3BF12A4-9BFF-8A42-9188-A7A2B5D70C17}"/>
              </a:ext>
            </a:extLst>
          </p:cNvPr>
          <p:cNvSpPr txBox="1"/>
          <p:nvPr/>
        </p:nvSpPr>
        <p:spPr>
          <a:xfrm>
            <a:off x="8221211" y="4404549"/>
            <a:ext cx="2811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4"/>
                </a:solidFill>
              </a:rPr>
              <a:t> Discount Factor Analytical Formula for OIS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43F6CE-31A2-9EAB-E265-31B16A658711}"/>
                  </a:ext>
                </a:extLst>
              </p:cNvPr>
              <p:cNvSpPr txBox="1"/>
              <p:nvPr/>
            </p:nvSpPr>
            <p:spPr>
              <a:xfrm>
                <a:off x="4676503" y="5656856"/>
                <a:ext cx="3421630" cy="533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 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𝐹𝐼𝑋</m:t>
                              </m:r>
                            </m:sup>
                          </m:sSup>
                          <m:r>
                            <a:rPr lang="en-GB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43F6CE-31A2-9EAB-E265-31B16A658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503" y="5656856"/>
                <a:ext cx="3421630" cy="5334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4A452F9-CB0C-B1B1-C50E-6018002E59EC}"/>
              </a:ext>
            </a:extLst>
          </p:cNvPr>
          <p:cNvSpPr txBox="1"/>
          <p:nvPr/>
        </p:nvSpPr>
        <p:spPr>
          <a:xfrm>
            <a:off x="4136571" y="5762206"/>
            <a:ext cx="1227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Note</a:t>
            </a:r>
            <a:r>
              <a:rPr lang="en-GB" sz="1400" dirty="0"/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26112-E960-D8DC-1B73-EDBB038732FD}"/>
              </a:ext>
            </a:extLst>
          </p:cNvPr>
          <p:cNvSpPr txBox="1"/>
          <p:nvPr/>
        </p:nvSpPr>
        <p:spPr>
          <a:xfrm>
            <a:off x="8413923" y="5762206"/>
            <a:ext cx="2749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Same formula as a Deposit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44C41E-6843-075A-2B42-4D13066246C7}"/>
              </a:ext>
            </a:extLst>
          </p:cNvPr>
          <p:cNvCxnSpPr>
            <a:cxnSpLocks/>
            <a:stCxn id="12" idx="1"/>
            <a:endCxn id="5" idx="3"/>
          </p:cNvCxnSpPr>
          <p:nvPr/>
        </p:nvCxnSpPr>
        <p:spPr>
          <a:xfrm flipH="1">
            <a:off x="8098133" y="5916095"/>
            <a:ext cx="315790" cy="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5C4ADB7-1745-6046-5F7B-82AB630BC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49" y="6435968"/>
            <a:ext cx="5485431" cy="316402"/>
          </a:xfrm>
        </p:spPr>
        <p:txBody>
          <a:bodyPr/>
          <a:lstStyle/>
          <a:p>
            <a:r>
              <a:rPr lang="en-GB" dirty="0"/>
              <a:t>II. Bootstrapping Theory 	      d) Bootstrapping Explanation 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3276EE-B89A-F0C7-38CC-1B4DE7B235C5}"/>
                  </a:ext>
                </a:extLst>
              </p:cNvPr>
              <p:cNvSpPr txBox="1"/>
              <p:nvPr/>
            </p:nvSpPr>
            <p:spPr>
              <a:xfrm>
                <a:off x="289764" y="940071"/>
                <a:ext cx="6097554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𝑁𝑃𝑉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𝐼𝑋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𝐹𝐼𝑋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𝐷𝐹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3276EE-B89A-F0C7-38CC-1B4DE7B23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64" y="940071"/>
                <a:ext cx="6097554" cy="8485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92ED898-3D4B-D60B-75B5-8135D8B15B0A}"/>
                  </a:ext>
                </a:extLst>
              </p:cNvPr>
              <p:cNvSpPr txBox="1"/>
              <p:nvPr/>
            </p:nvSpPr>
            <p:spPr>
              <a:xfrm>
                <a:off x="4934939" y="1169251"/>
                <a:ext cx="6097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𝑁𝑃𝑉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𝐹𝐿𝑇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92ED898-3D4B-D60B-75B5-8135D8B15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939" y="1169251"/>
                <a:ext cx="609755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84FAF5-11E7-19C2-B229-DB44605D92B2}"/>
              </a:ext>
            </a:extLst>
          </p:cNvPr>
          <p:cNvCxnSpPr>
            <a:cxnSpLocks/>
          </p:cNvCxnSpPr>
          <p:nvPr/>
        </p:nvCxnSpPr>
        <p:spPr>
          <a:xfrm>
            <a:off x="289764" y="1932243"/>
            <a:ext cx="11747241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D4EB27-FF9D-0F2F-8061-405B049B6524}"/>
                  </a:ext>
                </a:extLst>
              </p:cNvPr>
              <p:cNvSpPr txBox="1"/>
              <p:nvPr/>
            </p:nvSpPr>
            <p:spPr>
              <a:xfrm>
                <a:off x="5448391" y="3332681"/>
                <a:ext cx="6097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𝐹𝐼𝑋</m:t>
                          </m:r>
                        </m:sup>
                      </m:sSup>
                      <m:r>
                        <a:rPr lang="en-GB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D4EB27-FF9D-0F2F-8061-405B049B6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391" y="3332681"/>
                <a:ext cx="609755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49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/>
      <p:bldP spid="9" grpId="0"/>
      <p:bldP spid="11" grpId="0"/>
      <p:bldP spid="13" grpId="0"/>
      <p:bldP spid="15" grpId="0"/>
      <p:bldP spid="16" grpId="0"/>
      <p:bldP spid="3" grpId="0"/>
      <p:bldP spid="5" grpId="0"/>
      <p:bldP spid="7" grpId="0"/>
      <p:bldP spid="12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A5F41-D8ED-5783-118B-D35DB4B79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BD51A1E-F403-30B4-0CED-15C9B8ABFF2B}"/>
              </a:ext>
            </a:extLst>
          </p:cNvPr>
          <p:cNvGrpSpPr/>
          <p:nvPr/>
        </p:nvGrpSpPr>
        <p:grpSpPr>
          <a:xfrm>
            <a:off x="134659" y="905074"/>
            <a:ext cx="6007693" cy="1596971"/>
            <a:chOff x="134659" y="905074"/>
            <a:chExt cx="6007693" cy="1596971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3BFB7D6-662F-2C24-6333-8037452854F2}"/>
                </a:ext>
              </a:extLst>
            </p:cNvPr>
            <p:cNvSpPr/>
            <p:nvPr/>
          </p:nvSpPr>
          <p:spPr>
            <a:xfrm>
              <a:off x="134659" y="905074"/>
              <a:ext cx="6007693" cy="1596971"/>
            </a:xfrm>
            <a:prstGeom prst="roundRect">
              <a:avLst>
                <a:gd name="adj" fmla="val 4857"/>
              </a:avLst>
            </a:prstGeom>
            <a:solidFill>
              <a:srgbClr val="FCF4E8"/>
            </a:solidFill>
            <a:ln>
              <a:solidFill>
                <a:schemeClr val="accent4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270" rtlCol="0" anchor="t"/>
            <a:lstStyle/>
            <a:p>
              <a:pPr algn="ctr"/>
              <a:r>
                <a:rPr lang="en-GB" b="1" dirty="0">
                  <a:solidFill>
                    <a:schemeClr val="accent4"/>
                  </a:solidFill>
                </a:rPr>
                <a:t>      OBJECTIVE</a:t>
              </a:r>
            </a:p>
          </p:txBody>
        </p:sp>
        <p:pic>
          <p:nvPicPr>
            <p:cNvPr id="38" name="Graphic 37" descr="Target with solid fill">
              <a:extLst>
                <a:ext uri="{FF2B5EF4-FFF2-40B4-BE49-F238E27FC236}">
                  <a16:creationId xmlns:a16="http://schemas.microsoft.com/office/drawing/2014/main" id="{3924EDF3-8B61-83DA-C8AA-43447B35D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761" y="2095679"/>
              <a:ext cx="272534" cy="272534"/>
            </a:xfrm>
            <a:prstGeom prst="rect">
              <a:avLst/>
            </a:prstGeom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86C06C0-C0FD-BF27-6F59-21BE00D93862}"/>
                </a:ext>
              </a:extLst>
            </p:cNvPr>
            <p:cNvCxnSpPr>
              <a:cxnSpLocks/>
            </p:cNvCxnSpPr>
            <p:nvPr/>
          </p:nvCxnSpPr>
          <p:spPr>
            <a:xfrm>
              <a:off x="721281" y="1053628"/>
              <a:ext cx="0" cy="1329309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2D381D-48BB-B24B-5790-BE54D70E202D}"/>
              </a:ext>
            </a:extLst>
          </p:cNvPr>
          <p:cNvGrpSpPr/>
          <p:nvPr/>
        </p:nvGrpSpPr>
        <p:grpSpPr>
          <a:xfrm>
            <a:off x="8882141" y="905074"/>
            <a:ext cx="3119240" cy="4819465"/>
            <a:chOff x="8882141" y="905074"/>
            <a:chExt cx="3119240" cy="481946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ED8AD92E-3B0C-C385-3EA9-17E56CB915A2}"/>
                </a:ext>
              </a:extLst>
            </p:cNvPr>
            <p:cNvSpPr/>
            <p:nvPr/>
          </p:nvSpPr>
          <p:spPr>
            <a:xfrm rot="5400000">
              <a:off x="8032028" y="1755187"/>
              <a:ext cx="4819465" cy="3119240"/>
            </a:xfrm>
            <a:prstGeom prst="roundRect">
              <a:avLst>
                <a:gd name="adj" fmla="val 6259"/>
              </a:avLst>
            </a:prstGeom>
            <a:solidFill>
              <a:srgbClr val="DCEADF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/>
            <a:lstStyle/>
            <a:p>
              <a:pPr algn="ctr"/>
              <a:r>
                <a:rPr lang="en-GB" dirty="0">
                  <a:solidFill>
                    <a:schemeClr val="accent5"/>
                  </a:solidFill>
                </a:rPr>
                <a:t>      INFORMATION</a:t>
              </a:r>
            </a:p>
          </p:txBody>
        </p:sp>
        <p:pic>
          <p:nvPicPr>
            <p:cNvPr id="97" name="Graphic 96" descr="Table with solid fill">
              <a:extLst>
                <a:ext uri="{FF2B5EF4-FFF2-40B4-BE49-F238E27FC236}">
                  <a16:creationId xmlns:a16="http://schemas.microsoft.com/office/drawing/2014/main" id="{1FFA397C-490D-0BBF-8E76-A67FC924E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62688" y="1005791"/>
              <a:ext cx="364242" cy="3642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A3323FB-C232-42D1-3DB6-CB395F06353D}"/>
                    </a:ext>
                  </a:extLst>
                </p:cNvPr>
                <p:cNvSpPr txBox="1"/>
                <p:nvPr/>
              </p:nvSpPr>
              <p:spPr>
                <a:xfrm>
                  <a:off x="8962639" y="1396094"/>
                  <a:ext cx="29056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>
                      <a:solidFill>
                        <a:schemeClr val="accent5"/>
                      </a:solidFill>
                    </a:rPr>
                    <a:t>At time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GB" sz="1400" dirty="0">
                      <a:solidFill>
                        <a:schemeClr val="accent5"/>
                      </a:solidFill>
                    </a:rPr>
                    <a:t>, we have information up to </a:t>
                  </a:r>
                  <a14:m>
                    <m:oMath xmlns:m="http://schemas.openxmlformats.org/officeDocument/2006/math">
                      <m:r>
                        <a:rPr lang="en-GB" sz="140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140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r>
                    <a:rPr lang="en-GB" sz="1400" dirty="0">
                      <a:solidFill>
                        <a:schemeClr val="accent5"/>
                      </a:solidFill>
                    </a:rPr>
                    <a:t> on discount factor data </a:t>
                  </a: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A3323FB-C232-42D1-3DB6-CB395F063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2639" y="1396094"/>
                  <a:ext cx="2905625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629" t="-2326" b="-1162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9" name="Table 98">
                <a:extLst>
                  <a:ext uri="{FF2B5EF4-FFF2-40B4-BE49-F238E27FC236}">
                    <a16:creationId xmlns:a16="http://schemas.microsoft.com/office/drawing/2014/main" id="{B594F778-F55D-5E57-2936-FDCD9234C8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01232"/>
                  </p:ext>
                </p:extLst>
              </p:nvPr>
            </p:nvGraphicFramePr>
            <p:xfrm>
              <a:off x="8981751" y="2037676"/>
              <a:ext cx="2968071" cy="33871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4253">
                      <a:extLst>
                        <a:ext uri="{9D8B030D-6E8A-4147-A177-3AD203B41FA5}">
                          <a16:colId xmlns:a16="http://schemas.microsoft.com/office/drawing/2014/main" val="150562799"/>
                        </a:ext>
                      </a:extLst>
                    </a:gridCol>
                    <a:gridCol w="889233">
                      <a:extLst>
                        <a:ext uri="{9D8B030D-6E8A-4147-A177-3AD203B41FA5}">
                          <a16:colId xmlns:a16="http://schemas.microsoft.com/office/drawing/2014/main" val="3986182269"/>
                        </a:ext>
                      </a:extLst>
                    </a:gridCol>
                    <a:gridCol w="998290">
                      <a:extLst>
                        <a:ext uri="{9D8B030D-6E8A-4147-A177-3AD203B41FA5}">
                          <a16:colId xmlns:a16="http://schemas.microsoft.com/office/drawing/2014/main" val="715083518"/>
                        </a:ext>
                      </a:extLst>
                    </a:gridCol>
                    <a:gridCol w="616295">
                      <a:extLst>
                        <a:ext uri="{9D8B030D-6E8A-4147-A177-3AD203B41FA5}">
                          <a16:colId xmlns:a16="http://schemas.microsoft.com/office/drawing/2014/main" val="3503297677"/>
                        </a:ext>
                      </a:extLst>
                    </a:gridCol>
                  </a:tblGrid>
                  <a:tr h="4267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>
                              <a:solidFill>
                                <a:schemeClr val="bg1"/>
                              </a:solidFill>
                            </a:rPr>
                            <a:t>#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>
                              <a:solidFill>
                                <a:schemeClr val="bg1"/>
                              </a:solidFill>
                            </a:rPr>
                            <a:t>Instrument Type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>
                              <a:solidFill>
                                <a:schemeClr val="bg1"/>
                              </a:solidFill>
                            </a:rPr>
                            <a:t>Discount Factor Data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>
                              <a:solidFill>
                                <a:schemeClr val="bg1"/>
                              </a:solidFill>
                            </a:rPr>
                            <a:t>Known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756272"/>
                      </a:ext>
                    </a:extLst>
                  </a:tr>
                  <a:tr h="4267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/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𝐷𝐹</m:t>
                                </m:r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1862188"/>
                      </a:ext>
                    </a:extLst>
                  </a:tr>
                  <a:tr h="426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/>
                            <a:t>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/>
                            <a:t>Deposit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𝐷𝐹</m:t>
                                </m:r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19618072"/>
                      </a:ext>
                    </a:extLst>
                  </a:tr>
                  <a:tr h="4464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2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OIS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𝐷𝐹</m:t>
                                </m:r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GB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𝑃𝐴𝑌</m:t>
                                    </m:r>
                                  </m:sup>
                                </m:sSubSup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1974391"/>
                      </a:ext>
                    </a:extLst>
                  </a:tr>
                  <a:tr h="4267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…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OIS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31768825"/>
                      </a:ext>
                    </a:extLst>
                  </a:tr>
                  <a:tr h="426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/>
                            <a:t>n-1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/>
                            <a:t>OIS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𝐷𝐹</m:t>
                                </m:r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GB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𝑃𝐴𝑌</m:t>
                                    </m:r>
                                  </m:sup>
                                </m:sSubSup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44280956"/>
                      </a:ext>
                    </a:extLst>
                  </a:tr>
                  <a:tr h="426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/>
                            <a:t>n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/>
                            <a:t>OIS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𝐷𝐹</m:t>
                                </m:r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GB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𝑃𝐴𝑌</m:t>
                                    </m:r>
                                  </m:sup>
                                </m:sSubSup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6627925"/>
                      </a:ext>
                    </a:extLst>
                  </a:tr>
                  <a:tr h="3498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/>
                            <a:t>n+1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/>
                            <a:t>OIS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𝐷𝐹</m:t>
                                </m:r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GB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𝑃𝐴𝑌</m:t>
                                    </m:r>
                                  </m:sup>
                                </m:sSubSup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3757478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9" name="Table 98">
                <a:extLst>
                  <a:ext uri="{FF2B5EF4-FFF2-40B4-BE49-F238E27FC236}">
                    <a16:creationId xmlns:a16="http://schemas.microsoft.com/office/drawing/2014/main" id="{B594F778-F55D-5E57-2936-FDCD9234C8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01232"/>
                  </p:ext>
                </p:extLst>
              </p:nvPr>
            </p:nvGraphicFramePr>
            <p:xfrm>
              <a:off x="8981751" y="2037676"/>
              <a:ext cx="2968071" cy="33871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4253">
                      <a:extLst>
                        <a:ext uri="{9D8B030D-6E8A-4147-A177-3AD203B41FA5}">
                          <a16:colId xmlns:a16="http://schemas.microsoft.com/office/drawing/2014/main" val="150562799"/>
                        </a:ext>
                      </a:extLst>
                    </a:gridCol>
                    <a:gridCol w="889233">
                      <a:extLst>
                        <a:ext uri="{9D8B030D-6E8A-4147-A177-3AD203B41FA5}">
                          <a16:colId xmlns:a16="http://schemas.microsoft.com/office/drawing/2014/main" val="3986182269"/>
                        </a:ext>
                      </a:extLst>
                    </a:gridCol>
                    <a:gridCol w="998290">
                      <a:extLst>
                        <a:ext uri="{9D8B030D-6E8A-4147-A177-3AD203B41FA5}">
                          <a16:colId xmlns:a16="http://schemas.microsoft.com/office/drawing/2014/main" val="715083518"/>
                        </a:ext>
                      </a:extLst>
                    </a:gridCol>
                    <a:gridCol w="616295">
                      <a:extLst>
                        <a:ext uri="{9D8B030D-6E8A-4147-A177-3AD203B41FA5}">
                          <a16:colId xmlns:a16="http://schemas.microsoft.com/office/drawing/2014/main" val="350329767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>
                              <a:solidFill>
                                <a:schemeClr val="bg1"/>
                              </a:solidFill>
                            </a:rPr>
                            <a:t>#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>
                              <a:solidFill>
                                <a:schemeClr val="bg1"/>
                              </a:solidFill>
                            </a:rPr>
                            <a:t>Instrument Type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>
                              <a:solidFill>
                                <a:schemeClr val="bg1"/>
                              </a:solidFill>
                            </a:rPr>
                            <a:t>Discount Factor Data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>
                              <a:solidFill>
                                <a:schemeClr val="bg1"/>
                              </a:solidFill>
                            </a:rPr>
                            <a:t>Known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756272"/>
                      </a:ext>
                    </a:extLst>
                  </a:tr>
                  <a:tr h="4267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/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35976" t="-107143" r="-62195" b="-5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1862188"/>
                      </a:ext>
                    </a:extLst>
                  </a:tr>
                  <a:tr h="426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/>
                            <a:t>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/>
                            <a:t>Deposit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35976" t="-207143" r="-62195" b="-4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19618072"/>
                      </a:ext>
                    </a:extLst>
                  </a:tr>
                  <a:tr h="4464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2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OIS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35976" t="-294521" r="-62195" b="-368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1974391"/>
                      </a:ext>
                    </a:extLst>
                  </a:tr>
                  <a:tr h="4267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…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OIS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31768825"/>
                      </a:ext>
                    </a:extLst>
                  </a:tr>
                  <a:tr h="426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/>
                            <a:t>n-1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/>
                            <a:t>OIS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35976" t="-504225" r="-62195" b="-180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44280956"/>
                      </a:ext>
                    </a:extLst>
                  </a:tr>
                  <a:tr h="426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/>
                            <a:t>n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/>
                            <a:t>OIS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35976" t="-612857" r="-62195" b="-8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6627925"/>
                      </a:ext>
                    </a:extLst>
                  </a:tr>
                  <a:tr h="3498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/>
                            <a:t>n+1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dirty="0"/>
                            <a:t>OIS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8"/>
                          <a:stretch>
                            <a:fillRect l="-135976" t="-875439" r="-62195" b="-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37574789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1" name="SeparatingLinen">
            <a:extLst>
              <a:ext uri="{FF2B5EF4-FFF2-40B4-BE49-F238E27FC236}">
                <a16:creationId xmlns:a16="http://schemas.microsoft.com/office/drawing/2014/main" id="{61C81CC8-6775-CE0A-37E3-F1E64FA93DCA}"/>
              </a:ext>
            </a:extLst>
          </p:cNvPr>
          <p:cNvCxnSpPr>
            <a:cxnSpLocks/>
          </p:cNvCxnSpPr>
          <p:nvPr/>
        </p:nvCxnSpPr>
        <p:spPr>
          <a:xfrm>
            <a:off x="8981751" y="4646720"/>
            <a:ext cx="2968071" cy="0"/>
          </a:xfrm>
          <a:prstGeom prst="line">
            <a:avLst/>
          </a:prstGeom>
          <a:ln w="57150">
            <a:solidFill>
              <a:srgbClr val="E59D1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87C96D-9C70-9EE8-B7C0-C1366A5790E4}"/>
              </a:ext>
            </a:extLst>
          </p:cNvPr>
          <p:cNvGrpSpPr/>
          <p:nvPr/>
        </p:nvGrpSpPr>
        <p:grpSpPr>
          <a:xfrm>
            <a:off x="130922" y="2576703"/>
            <a:ext cx="8684566" cy="3147835"/>
            <a:chOff x="130922" y="2576703"/>
            <a:chExt cx="8684566" cy="3147835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2679A6C-BBD3-1344-75CC-5B00FDAFAF98}"/>
                </a:ext>
              </a:extLst>
            </p:cNvPr>
            <p:cNvSpPr/>
            <p:nvPr/>
          </p:nvSpPr>
          <p:spPr>
            <a:xfrm>
              <a:off x="130922" y="2576703"/>
              <a:ext cx="8684566" cy="3147835"/>
            </a:xfrm>
            <a:prstGeom prst="roundRect">
              <a:avLst>
                <a:gd name="adj" fmla="val 485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270" rtlCol="0" anchor="t"/>
            <a:lstStyle/>
            <a:p>
              <a:pPr algn="r"/>
              <a:r>
                <a:rPr lang="en-GB" sz="1600" b="1" dirty="0">
                  <a:solidFill>
                    <a:schemeClr val="tx1"/>
                  </a:solidFill>
                </a:rPr>
                <a:t>UNDERLYING CALCULATIONS</a:t>
              </a:r>
            </a:p>
          </p:txBody>
        </p:sp>
        <p:pic>
          <p:nvPicPr>
            <p:cNvPr id="77" name="Graphic 76" descr="Blackboard outline">
              <a:extLst>
                <a:ext uri="{FF2B5EF4-FFF2-40B4-BE49-F238E27FC236}">
                  <a16:creationId xmlns:a16="http://schemas.microsoft.com/office/drawing/2014/main" id="{762B94AD-BAED-CE1F-9CB1-F6F2A7803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6200000">
              <a:off x="153295" y="5153163"/>
              <a:ext cx="464813" cy="464813"/>
            </a:xfrm>
            <a:prstGeom prst="rect">
              <a:avLst/>
            </a:prstGeom>
          </p:spPr>
        </p:pic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F5F5DE9-8C40-BF7E-8370-B389F6E161EA}"/>
                </a:ext>
              </a:extLst>
            </p:cNvPr>
            <p:cNvCxnSpPr>
              <a:cxnSpLocks/>
            </p:cNvCxnSpPr>
            <p:nvPr/>
          </p:nvCxnSpPr>
          <p:spPr>
            <a:xfrm>
              <a:off x="655431" y="2721400"/>
              <a:ext cx="0" cy="28584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1" name="FIND">
            <a:extLst>
              <a:ext uri="{FF2B5EF4-FFF2-40B4-BE49-F238E27FC236}">
                <a16:creationId xmlns:a16="http://schemas.microsoft.com/office/drawing/2014/main" id="{3E3CFFA0-D847-79AC-CE43-3B7465304333}"/>
              </a:ext>
            </a:extLst>
          </p:cNvPr>
          <p:cNvSpPr txBox="1"/>
          <p:nvPr/>
        </p:nvSpPr>
        <p:spPr>
          <a:xfrm>
            <a:off x="859821" y="1129342"/>
            <a:ext cx="221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FIND</a:t>
            </a:r>
          </a:p>
        </p:txBody>
      </p:sp>
      <p:sp>
        <p:nvSpPr>
          <p:cNvPr id="32" name="SUCH THAT">
            <a:extLst>
              <a:ext uri="{FF2B5EF4-FFF2-40B4-BE49-F238E27FC236}">
                <a16:creationId xmlns:a16="http://schemas.microsoft.com/office/drawing/2014/main" id="{7ED3905A-2B87-6842-C3AB-43948168A440}"/>
              </a:ext>
            </a:extLst>
          </p:cNvPr>
          <p:cNvSpPr txBox="1"/>
          <p:nvPr/>
        </p:nvSpPr>
        <p:spPr>
          <a:xfrm>
            <a:off x="859821" y="1767286"/>
            <a:ext cx="141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SUCH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C31486-EE57-B1AD-EF48-987EC6B8FCA4}"/>
                  </a:ext>
                </a:extLst>
              </p:cNvPr>
              <p:cNvSpPr txBox="1"/>
              <p:nvPr/>
            </p:nvSpPr>
            <p:spPr>
              <a:xfrm>
                <a:off x="2089594" y="1117235"/>
                <a:ext cx="13267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C31486-EE57-B1AD-EF48-987EC6B8F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594" y="1117235"/>
                <a:ext cx="1326735" cy="369332"/>
              </a:xfrm>
              <a:prstGeom prst="rect">
                <a:avLst/>
              </a:prstGeom>
              <a:blipFill>
                <a:blip r:embed="rId7"/>
                <a:stretch>
                  <a:fillRect r="-3687"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C696A9B-8ED1-943B-EAEB-3AD28513EE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Bootstrapping – Root-Finding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ive Formula">
                <a:extLst>
                  <a:ext uri="{FF2B5EF4-FFF2-40B4-BE49-F238E27FC236}">
                    <a16:creationId xmlns:a16="http://schemas.microsoft.com/office/drawing/2014/main" id="{7ECA1EF9-866C-AAFA-D6A5-2B416D03FBE9}"/>
                  </a:ext>
                </a:extLst>
              </p:cNvPr>
              <p:cNvSpPr txBox="1"/>
              <p:nvPr/>
            </p:nvSpPr>
            <p:spPr>
              <a:xfrm>
                <a:off x="989743" y="1595930"/>
                <a:ext cx="6157518" cy="734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𝐿𝑇</m:t>
                                  </m:r>
                                </m:sup>
                              </m:sSub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𝑃𝐴𝑌</m:t>
                                  </m:r>
                                </m:sup>
                              </m:sSub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𝑃𝐴𝑌</m:t>
                                  </m:r>
                                </m:sup>
                              </m:sSub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𝐼𝑋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bjective Formula">
                <a:extLst>
                  <a:ext uri="{FF2B5EF4-FFF2-40B4-BE49-F238E27FC236}">
                    <a16:creationId xmlns:a16="http://schemas.microsoft.com/office/drawing/2014/main" id="{7ECA1EF9-866C-AAFA-D6A5-2B416D03F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43" y="1595930"/>
                <a:ext cx="6157518" cy="7341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F8BC6101-870C-A0CF-81C8-C7C3D5DC790F}"/>
              </a:ext>
            </a:extLst>
          </p:cNvPr>
          <p:cNvGrpSpPr/>
          <p:nvPr/>
        </p:nvGrpSpPr>
        <p:grpSpPr>
          <a:xfrm>
            <a:off x="6207192" y="908282"/>
            <a:ext cx="2608296" cy="1584799"/>
            <a:chOff x="6207192" y="908282"/>
            <a:chExt cx="2608296" cy="1584799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403D4AF-CB0F-5F73-5AEB-E7459EF3956F}"/>
                </a:ext>
              </a:extLst>
            </p:cNvPr>
            <p:cNvSpPr/>
            <p:nvPr/>
          </p:nvSpPr>
          <p:spPr>
            <a:xfrm>
              <a:off x="6207192" y="908282"/>
              <a:ext cx="2608296" cy="1584799"/>
            </a:xfrm>
            <a:prstGeom prst="roundRect">
              <a:avLst>
                <a:gd name="adj" fmla="val 6259"/>
              </a:avLst>
            </a:prstGeom>
            <a:solidFill>
              <a:srgbClr val="FDEAE3"/>
            </a:solidFill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/>
            <a:lstStyle/>
            <a:p>
              <a:pPr algn="ctr"/>
              <a:r>
                <a:rPr lang="en-GB" dirty="0">
                  <a:solidFill>
                    <a:schemeClr val="accent1"/>
                  </a:solidFill>
                </a:rPr>
                <a:t>      NOTATIONS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F5BAAE4-E8C0-C9E3-3D43-E7CE83D3B1F6}"/>
                    </a:ext>
                  </a:extLst>
                </p:cNvPr>
                <p:cNvSpPr txBox="1"/>
                <p:nvPr/>
              </p:nvSpPr>
              <p:spPr>
                <a:xfrm>
                  <a:off x="6516238" y="1012670"/>
                  <a:ext cx="2150456" cy="6108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360</m:t>
                            </m:r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F5BAAE4-E8C0-C9E3-3D43-E7CE83D3B1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6238" y="1012670"/>
                  <a:ext cx="2150456" cy="61087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9B9F192-5173-8880-AB23-4B4F651C3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1686" y="1038904"/>
              <a:ext cx="0" cy="13936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Open book outline">
              <a:extLst>
                <a:ext uri="{FF2B5EF4-FFF2-40B4-BE49-F238E27FC236}">
                  <a16:creationId xmlns:a16="http://schemas.microsoft.com/office/drawing/2014/main" id="{3855DD07-BA89-B652-AE91-75A3AC197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16200000">
              <a:off x="6277489" y="2082987"/>
              <a:ext cx="389358" cy="3893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DCFC41-58F4-E53A-5AA6-B9691F1355BC}"/>
                  </a:ext>
                </a:extLst>
              </p:cNvPr>
              <p:cNvSpPr txBox="1"/>
              <p:nvPr/>
            </p:nvSpPr>
            <p:spPr>
              <a:xfrm>
                <a:off x="6665031" y="1718283"/>
                <a:ext cx="2150456" cy="672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𝑃𝐴𝑌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360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DCFC41-58F4-E53A-5AA6-B9691F135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031" y="1718283"/>
                <a:ext cx="2150456" cy="67255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576625-0FCB-27D9-B095-2465CB9CD93A}"/>
                  </a:ext>
                </a:extLst>
              </p:cNvPr>
              <p:cNvSpPr txBox="1"/>
              <p:nvPr/>
            </p:nvSpPr>
            <p:spPr>
              <a:xfrm>
                <a:off x="613067" y="2786296"/>
                <a:ext cx="8326027" cy="87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𝐿𝑇</m:t>
                              </m:r>
                            </m:sup>
                          </m:sSub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𝐷𝐹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𝐿𝑇</m:t>
                              </m:r>
                            </m:sup>
                          </m:sSub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𝐷𝐹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𝑃𝐴𝑌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GB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GB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𝑳𝑻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𝑫𝑭</m:t>
                      </m:r>
                      <m:d>
                        <m:dPr>
                          <m:ctrlPr>
                            <a:rPr lang="en-GB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b="1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  <m:sup>
                              <m:r>
                                <a:rPr lang="en-GB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𝑷𝑨𝒀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576625-0FCB-27D9-B095-2465CB9CD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67" y="2786296"/>
                <a:ext cx="8326027" cy="87055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E2E919-D126-DBCD-5999-F2239777FB31}"/>
                  </a:ext>
                </a:extLst>
              </p:cNvPr>
              <p:cNvSpPr txBox="1"/>
              <p:nvPr/>
            </p:nvSpPr>
            <p:spPr>
              <a:xfrm>
                <a:off x="1759564" y="4898186"/>
                <a:ext cx="6664004" cy="654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𝐷𝐹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1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𝑫𝑭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b="1" i="1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1" i="1">
                                                      <a:solidFill>
                                                        <a:schemeClr val="accent4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1" i="1" smtClean="0">
                                                      <a:solidFill>
                                                        <a:schemeClr val="accent4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1" i="1">
                                                      <a:solidFill>
                                                        <a:schemeClr val="accent4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𝟎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b="1" i="1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GB" b="1" i="1">
                                                      <a:solidFill>
                                                        <a:schemeClr val="accent4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GB" b="1" i="1" smtClean="0">
                                                      <a:solidFill>
                                                        <a:schemeClr val="accent4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1" i="1" smtClean="0">
                                                      <a:solidFill>
                                                        <a:schemeClr val="accent4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𝒏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GB" b="1" i="1" smtClean="0">
                                                      <a:solidFill>
                                                        <a:schemeClr val="accent4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𝑷𝑨𝒀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𝐷𝐹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𝑃𝐴𝑌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E2E919-D126-DBCD-5999-F2239777F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564" y="4898186"/>
                <a:ext cx="6664004" cy="6544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63E166B6-CA7E-661B-F590-43D4342A4A7E}"/>
              </a:ext>
            </a:extLst>
          </p:cNvPr>
          <p:cNvSpPr txBox="1"/>
          <p:nvPr/>
        </p:nvSpPr>
        <p:spPr>
          <a:xfrm>
            <a:off x="791990" y="4323933"/>
            <a:ext cx="803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124A78-6416-5D4F-6CE6-67C6044F1355}"/>
              </a:ext>
            </a:extLst>
          </p:cNvPr>
          <p:cNvSpPr txBox="1"/>
          <p:nvPr/>
        </p:nvSpPr>
        <p:spPr>
          <a:xfrm>
            <a:off x="813354" y="5053031"/>
            <a:ext cx="803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AND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1E25179-93D2-C074-8943-6A67B74D68FC}"/>
              </a:ext>
            </a:extLst>
          </p:cNvPr>
          <p:cNvCxnSpPr>
            <a:cxnSpLocks/>
          </p:cNvCxnSpPr>
          <p:nvPr/>
        </p:nvCxnSpPr>
        <p:spPr>
          <a:xfrm flipH="1">
            <a:off x="5497905" y="3437429"/>
            <a:ext cx="767330" cy="734066"/>
          </a:xfrm>
          <a:prstGeom prst="straightConnector1">
            <a:avLst/>
          </a:prstGeom>
          <a:ln>
            <a:solidFill>
              <a:schemeClr val="accent2">
                <a:alpha val="4902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D1D650D-63C6-210E-C5E7-F065670BB860}"/>
              </a:ext>
            </a:extLst>
          </p:cNvPr>
          <p:cNvCxnSpPr>
            <a:cxnSpLocks/>
          </p:cNvCxnSpPr>
          <p:nvPr/>
        </p:nvCxnSpPr>
        <p:spPr>
          <a:xfrm flipH="1">
            <a:off x="2855076" y="4441647"/>
            <a:ext cx="3026494" cy="646201"/>
          </a:xfrm>
          <a:prstGeom prst="straightConnector1">
            <a:avLst/>
          </a:prstGeom>
          <a:ln>
            <a:solidFill>
              <a:schemeClr val="accent2">
                <a:alpha val="4902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3DD3F44-C814-A469-0FBB-41D54C59C203}"/>
              </a:ext>
            </a:extLst>
          </p:cNvPr>
          <p:cNvSpPr txBox="1"/>
          <p:nvPr/>
        </p:nvSpPr>
        <p:spPr>
          <a:xfrm>
            <a:off x="7138224" y="3621251"/>
            <a:ext cx="196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4"/>
                </a:solidFill>
              </a:rPr>
              <a:t>Regressed Variable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6D31733-FB73-4F0B-D693-204CB3A7938A}"/>
              </a:ext>
            </a:extLst>
          </p:cNvPr>
          <p:cNvCxnSpPr/>
          <p:nvPr/>
        </p:nvCxnSpPr>
        <p:spPr>
          <a:xfrm flipH="1" flipV="1">
            <a:off x="7866166" y="3437429"/>
            <a:ext cx="58106" cy="247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F20AC1-2FE6-D10E-0F09-4A140AFA7C97}"/>
                  </a:ext>
                </a:extLst>
              </p:cNvPr>
              <p:cNvSpPr txBox="1"/>
              <p:nvPr/>
            </p:nvSpPr>
            <p:spPr>
              <a:xfrm>
                <a:off x="4646166" y="3830443"/>
                <a:ext cx="3334526" cy="919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𝐿𝑇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𝐷𝐹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GB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𝑫𝑭</m:t>
                              </m:r>
                              <m:d>
                                <m:dPr>
                                  <m:ctrlPr>
                                    <a:rPr lang="en-GB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1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GB" b="1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GB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1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GB" b="1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F20AC1-2FE6-D10E-0F09-4A140AFA7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166" y="3830443"/>
                <a:ext cx="3334526" cy="9198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310659B-F785-79A6-69DA-F0D752773E39}"/>
              </a:ext>
            </a:extLst>
          </p:cNvPr>
          <p:cNvCxnSpPr>
            <a:cxnSpLocks/>
          </p:cNvCxnSpPr>
          <p:nvPr/>
        </p:nvCxnSpPr>
        <p:spPr>
          <a:xfrm flipH="1">
            <a:off x="1616949" y="1957395"/>
            <a:ext cx="639705" cy="1009747"/>
          </a:xfrm>
          <a:prstGeom prst="straightConnector1">
            <a:avLst/>
          </a:prstGeom>
          <a:ln>
            <a:solidFill>
              <a:schemeClr val="accent2">
                <a:alpha val="4902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Good1" descr="Checkmark with solid fill">
            <a:extLst>
              <a:ext uri="{FF2B5EF4-FFF2-40B4-BE49-F238E27FC236}">
                <a16:creationId xmlns:a16="http://schemas.microsoft.com/office/drawing/2014/main" id="{84FDEF33-ECBF-D17A-388D-E9F45110D5B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21053" y="3027660"/>
            <a:ext cx="207834" cy="207834"/>
          </a:xfrm>
          <a:prstGeom prst="rect">
            <a:avLst/>
          </a:prstGeom>
        </p:spPr>
      </p:pic>
      <p:pic>
        <p:nvPicPr>
          <p:cNvPr id="103" name="Good2" descr="Checkmark with solid fill">
            <a:extLst>
              <a:ext uri="{FF2B5EF4-FFF2-40B4-BE49-F238E27FC236}">
                <a16:creationId xmlns:a16="http://schemas.microsoft.com/office/drawing/2014/main" id="{69830F16-1B8A-0AD2-A1D6-D3D38672240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21053" y="3457046"/>
            <a:ext cx="207834" cy="207834"/>
          </a:xfrm>
          <a:prstGeom prst="rect">
            <a:avLst/>
          </a:prstGeom>
        </p:spPr>
      </p:pic>
      <p:pic>
        <p:nvPicPr>
          <p:cNvPr id="104" name="Good..." descr="Checkmark with solid fill">
            <a:extLst>
              <a:ext uri="{FF2B5EF4-FFF2-40B4-BE49-F238E27FC236}">
                <a16:creationId xmlns:a16="http://schemas.microsoft.com/office/drawing/2014/main" id="{FF1D7D82-271D-B963-BB0D-27C40617677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21053" y="3889080"/>
            <a:ext cx="207834" cy="207834"/>
          </a:xfrm>
          <a:prstGeom prst="rect">
            <a:avLst/>
          </a:prstGeom>
        </p:spPr>
      </p:pic>
      <p:pic>
        <p:nvPicPr>
          <p:cNvPr id="105" name="Goodn-1" descr="Checkmark with solid fill">
            <a:extLst>
              <a:ext uri="{FF2B5EF4-FFF2-40B4-BE49-F238E27FC236}">
                <a16:creationId xmlns:a16="http://schemas.microsoft.com/office/drawing/2014/main" id="{EA57FB19-5F32-FC47-8120-B1FECA50EA2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21053" y="4332881"/>
            <a:ext cx="207834" cy="207834"/>
          </a:xfrm>
          <a:prstGeom prst="rect">
            <a:avLst/>
          </a:prstGeom>
        </p:spPr>
      </p:pic>
      <p:pic>
        <p:nvPicPr>
          <p:cNvPr id="109" name="InProgressn" descr="Building Brick Wall with solid fill">
            <a:extLst>
              <a:ext uri="{FF2B5EF4-FFF2-40B4-BE49-F238E27FC236}">
                <a16:creationId xmlns:a16="http://schemas.microsoft.com/office/drawing/2014/main" id="{EA6A3D66-22BC-E89E-ED3F-37C344E33D3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467223" y="4693265"/>
            <a:ext cx="315494" cy="315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60EA54-6BAC-B83F-2959-83C0A1D5759F}"/>
                  </a:ext>
                </a:extLst>
              </p:cNvPr>
              <p:cNvSpPr txBox="1"/>
              <p:nvPr/>
            </p:nvSpPr>
            <p:spPr>
              <a:xfrm>
                <a:off x="1322412" y="3853966"/>
                <a:ext cx="3334526" cy="920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𝐿𝑇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𝐷𝐹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GB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𝐷𝐹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60EA54-6BAC-B83F-2959-83C0A1D57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412" y="3853966"/>
                <a:ext cx="3334526" cy="92025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3A5246E-691A-B407-45C0-4587872AAE8F}"/>
              </a:ext>
            </a:extLst>
          </p:cNvPr>
          <p:cNvSpPr txBox="1"/>
          <p:nvPr/>
        </p:nvSpPr>
        <p:spPr>
          <a:xfrm>
            <a:off x="4412244" y="4286532"/>
            <a:ext cx="803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6C5E7-7444-A5F3-A164-C2EE0A64A162}"/>
              </a:ext>
            </a:extLst>
          </p:cNvPr>
          <p:cNvSpPr txBox="1"/>
          <p:nvPr/>
        </p:nvSpPr>
        <p:spPr>
          <a:xfrm>
            <a:off x="859821" y="632101"/>
            <a:ext cx="600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4"/>
                </a:solidFill>
              </a:rPr>
              <a:t> Discount Factor Root-Finding Formula for Fixed-Floating Swap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42B005E-5353-88AB-7D91-C03BBBBA98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49" y="6435968"/>
            <a:ext cx="5485431" cy="316402"/>
          </a:xfrm>
        </p:spPr>
        <p:txBody>
          <a:bodyPr/>
          <a:lstStyle/>
          <a:p>
            <a:r>
              <a:rPr lang="en-GB" dirty="0"/>
              <a:t>II. Bootstrapping Theory 	      d) Bootstrapping Explanation 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riginal objective">
                <a:extLst>
                  <a:ext uri="{FF2B5EF4-FFF2-40B4-BE49-F238E27FC236}">
                    <a16:creationId xmlns:a16="http://schemas.microsoft.com/office/drawing/2014/main" id="{7F63A077-2B0E-F47D-9213-AEDDBE71625E}"/>
                  </a:ext>
                </a:extLst>
              </p:cNvPr>
              <p:cNvSpPr txBox="1"/>
              <p:nvPr/>
            </p:nvSpPr>
            <p:spPr>
              <a:xfrm>
                <a:off x="2097924" y="1788690"/>
                <a:ext cx="937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original objective">
                <a:extLst>
                  <a:ext uri="{FF2B5EF4-FFF2-40B4-BE49-F238E27FC236}">
                    <a16:creationId xmlns:a16="http://schemas.microsoft.com/office/drawing/2014/main" id="{7F63A077-2B0E-F47D-9213-AEDDBE716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924" y="1788690"/>
                <a:ext cx="937885" cy="276999"/>
              </a:xfrm>
              <a:prstGeom prst="rect">
                <a:avLst/>
              </a:prstGeom>
              <a:blipFill>
                <a:blip r:embed="rId30"/>
                <a:stretch>
                  <a:fillRect l="-8442" t="-2174" r="-584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indingx">
                <a:extLst>
                  <a:ext uri="{FF2B5EF4-FFF2-40B4-BE49-F238E27FC236}">
                    <a16:creationId xmlns:a16="http://schemas.microsoft.com/office/drawing/2014/main" id="{7A8FB046-CFA4-5CC9-304F-27BFC21C58B5}"/>
                  </a:ext>
                </a:extLst>
              </p:cNvPr>
              <p:cNvSpPr txBox="1"/>
              <p:nvPr/>
            </p:nvSpPr>
            <p:spPr>
              <a:xfrm>
                <a:off x="2181203" y="1160532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Findingx">
                <a:extLst>
                  <a:ext uri="{FF2B5EF4-FFF2-40B4-BE49-F238E27FC236}">
                    <a16:creationId xmlns:a16="http://schemas.microsoft.com/office/drawing/2014/main" id="{7A8FB046-CFA4-5CC9-304F-27BFC21C5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203" y="1160532"/>
                <a:ext cx="183320" cy="276999"/>
              </a:xfrm>
              <a:prstGeom prst="rect">
                <a:avLst/>
              </a:prstGeom>
              <a:blipFill>
                <a:blip r:embed="rId31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DAEDC1-3F2B-E6CD-CF44-F74A7DF84541}"/>
                  </a:ext>
                </a:extLst>
              </p:cNvPr>
              <p:cNvSpPr txBox="1"/>
              <p:nvPr/>
            </p:nvSpPr>
            <p:spPr>
              <a:xfrm>
                <a:off x="1653508" y="1762348"/>
                <a:ext cx="3311591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𝑵𝑷𝑽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𝑭𝑰𝑿</m:t>
                          </m:r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𝑵𝑷𝑽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𝑭𝑳𝑻</m:t>
                          </m:r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DAEDC1-3F2B-E6CD-CF44-F74A7DF84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508" y="1762348"/>
                <a:ext cx="3311591" cy="37427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nProgress1" descr="Building Brick Wall with solid fill">
            <a:extLst>
              <a:ext uri="{FF2B5EF4-FFF2-40B4-BE49-F238E27FC236}">
                <a16:creationId xmlns:a16="http://schemas.microsoft.com/office/drawing/2014/main" id="{320A2848-3CDB-75BD-724D-24F99D264DC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479313" y="2970223"/>
            <a:ext cx="315494" cy="315494"/>
          </a:xfrm>
          <a:prstGeom prst="rect">
            <a:avLst/>
          </a:prstGeom>
        </p:spPr>
      </p:pic>
      <p:pic>
        <p:nvPicPr>
          <p:cNvPr id="14" name="InProgress2" descr="Building Brick Wall with solid fill">
            <a:extLst>
              <a:ext uri="{FF2B5EF4-FFF2-40B4-BE49-F238E27FC236}">
                <a16:creationId xmlns:a16="http://schemas.microsoft.com/office/drawing/2014/main" id="{0E453E91-6666-5F84-4592-8EA842B9D59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481156" y="3374543"/>
            <a:ext cx="315494" cy="315494"/>
          </a:xfrm>
          <a:prstGeom prst="rect">
            <a:avLst/>
          </a:prstGeom>
        </p:spPr>
      </p:pic>
      <p:pic>
        <p:nvPicPr>
          <p:cNvPr id="16" name="InProgress..." descr="Building Brick Wall with solid fill">
            <a:extLst>
              <a:ext uri="{FF2B5EF4-FFF2-40B4-BE49-F238E27FC236}">
                <a16:creationId xmlns:a16="http://schemas.microsoft.com/office/drawing/2014/main" id="{172DB0ED-4EC0-FB40-4695-F65914A5592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467223" y="3830127"/>
            <a:ext cx="315494" cy="315494"/>
          </a:xfrm>
          <a:prstGeom prst="rect">
            <a:avLst/>
          </a:prstGeom>
        </p:spPr>
      </p:pic>
      <p:pic>
        <p:nvPicPr>
          <p:cNvPr id="18" name="InProgressn-1" descr="Building Brick Wall with solid fill">
            <a:extLst>
              <a:ext uri="{FF2B5EF4-FFF2-40B4-BE49-F238E27FC236}">
                <a16:creationId xmlns:a16="http://schemas.microsoft.com/office/drawing/2014/main" id="{DED187BC-8082-5442-4172-62FA02DFCFE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467223" y="4263983"/>
            <a:ext cx="315494" cy="315494"/>
          </a:xfrm>
          <a:prstGeom prst="rect">
            <a:avLst/>
          </a:prstGeom>
        </p:spPr>
      </p:pic>
      <p:pic>
        <p:nvPicPr>
          <p:cNvPr id="107" name="Notgoodn+1" descr="Close with solid fill">
            <a:extLst>
              <a:ext uri="{FF2B5EF4-FFF2-40B4-BE49-F238E27FC236}">
                <a16:creationId xmlns:a16="http://schemas.microsoft.com/office/drawing/2014/main" id="{96D06691-459B-4A74-4D08-CCA29193D58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1479313" y="5188091"/>
            <a:ext cx="249887" cy="249887"/>
          </a:xfrm>
          <a:prstGeom prst="rect">
            <a:avLst/>
          </a:prstGeom>
        </p:spPr>
      </p:pic>
      <p:pic>
        <p:nvPicPr>
          <p:cNvPr id="29" name="Notgoodn" descr="Close with solid fill">
            <a:extLst>
              <a:ext uri="{FF2B5EF4-FFF2-40B4-BE49-F238E27FC236}">
                <a16:creationId xmlns:a16="http://schemas.microsoft.com/office/drawing/2014/main" id="{0B129A51-88E3-2C3B-BE4F-26ECB6BC7F7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1491439" y="4738369"/>
            <a:ext cx="249887" cy="249887"/>
          </a:xfrm>
          <a:prstGeom prst="rect">
            <a:avLst/>
          </a:prstGeom>
        </p:spPr>
      </p:pic>
      <p:pic>
        <p:nvPicPr>
          <p:cNvPr id="28" name="Notgoon-1" descr="Close with solid fill">
            <a:extLst>
              <a:ext uri="{FF2B5EF4-FFF2-40B4-BE49-F238E27FC236}">
                <a16:creationId xmlns:a16="http://schemas.microsoft.com/office/drawing/2014/main" id="{404434D3-9D61-67EE-0B9B-62C38D5E08F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1475719" y="4298056"/>
            <a:ext cx="249887" cy="249887"/>
          </a:xfrm>
          <a:prstGeom prst="rect">
            <a:avLst/>
          </a:prstGeom>
        </p:spPr>
      </p:pic>
      <p:pic>
        <p:nvPicPr>
          <p:cNvPr id="23" name="Notgood2" descr="Close with solid fill">
            <a:extLst>
              <a:ext uri="{FF2B5EF4-FFF2-40B4-BE49-F238E27FC236}">
                <a16:creationId xmlns:a16="http://schemas.microsoft.com/office/drawing/2014/main" id="{60907147-65E7-9418-71A5-3E6A6CE6750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1512116" y="3420157"/>
            <a:ext cx="249887" cy="249887"/>
          </a:xfrm>
          <a:prstGeom prst="rect">
            <a:avLst/>
          </a:prstGeom>
        </p:spPr>
      </p:pic>
      <p:cxnSp>
        <p:nvCxnSpPr>
          <p:cNvPr id="30" name="SeparatingLine1">
            <a:extLst>
              <a:ext uri="{FF2B5EF4-FFF2-40B4-BE49-F238E27FC236}">
                <a16:creationId xmlns:a16="http://schemas.microsoft.com/office/drawing/2014/main" id="{DE601CFC-725A-9D32-75F8-D0BBEC7A3A34}"/>
              </a:ext>
            </a:extLst>
          </p:cNvPr>
          <p:cNvCxnSpPr>
            <a:cxnSpLocks/>
          </p:cNvCxnSpPr>
          <p:nvPr/>
        </p:nvCxnSpPr>
        <p:spPr>
          <a:xfrm>
            <a:off x="8981751" y="2929818"/>
            <a:ext cx="2968071" cy="0"/>
          </a:xfrm>
          <a:prstGeom prst="line">
            <a:avLst/>
          </a:prstGeom>
          <a:ln w="57150">
            <a:solidFill>
              <a:srgbClr val="E59D1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Notgood..." descr="Close with solid fill">
            <a:extLst>
              <a:ext uri="{FF2B5EF4-FFF2-40B4-BE49-F238E27FC236}">
                <a16:creationId xmlns:a16="http://schemas.microsoft.com/office/drawing/2014/main" id="{BC4EB6AC-146B-8F3E-1AB7-98B5BAA8B69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1491439" y="3868655"/>
            <a:ext cx="249887" cy="249887"/>
          </a:xfrm>
          <a:prstGeom prst="rect">
            <a:avLst/>
          </a:prstGeom>
        </p:spPr>
      </p:pic>
      <p:pic>
        <p:nvPicPr>
          <p:cNvPr id="19" name="Notgood1" descr="Close with solid fill">
            <a:extLst>
              <a:ext uri="{FF2B5EF4-FFF2-40B4-BE49-F238E27FC236}">
                <a16:creationId xmlns:a16="http://schemas.microsoft.com/office/drawing/2014/main" id="{E92143EC-0D31-BA57-7A80-E550B0469CE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1479313" y="3032348"/>
            <a:ext cx="249887" cy="249887"/>
          </a:xfrm>
          <a:prstGeom prst="rect">
            <a:avLst/>
          </a:prstGeom>
        </p:spPr>
      </p:pic>
      <p:pic>
        <p:nvPicPr>
          <p:cNvPr id="101" name="Good0" descr="Checkmark with solid fill">
            <a:extLst>
              <a:ext uri="{FF2B5EF4-FFF2-40B4-BE49-F238E27FC236}">
                <a16:creationId xmlns:a16="http://schemas.microsoft.com/office/drawing/2014/main" id="{FC7F3476-5EAE-70DD-5510-37AD241695D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21053" y="2584399"/>
            <a:ext cx="207834" cy="207834"/>
          </a:xfrm>
          <a:prstGeom prst="rect">
            <a:avLst/>
          </a:prstGeom>
        </p:spPr>
      </p:pic>
      <p:cxnSp>
        <p:nvCxnSpPr>
          <p:cNvPr id="33" name="SeparatingLine2">
            <a:extLst>
              <a:ext uri="{FF2B5EF4-FFF2-40B4-BE49-F238E27FC236}">
                <a16:creationId xmlns:a16="http://schemas.microsoft.com/office/drawing/2014/main" id="{3F6F91A8-14CB-ABFE-CC3F-30CF5A5B5F84}"/>
              </a:ext>
            </a:extLst>
          </p:cNvPr>
          <p:cNvCxnSpPr>
            <a:cxnSpLocks/>
          </p:cNvCxnSpPr>
          <p:nvPr/>
        </p:nvCxnSpPr>
        <p:spPr>
          <a:xfrm>
            <a:off x="8971970" y="3341335"/>
            <a:ext cx="2968071" cy="0"/>
          </a:xfrm>
          <a:prstGeom prst="line">
            <a:avLst/>
          </a:prstGeom>
          <a:ln w="57150">
            <a:solidFill>
              <a:srgbClr val="E59D1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eparatingLine...">
            <a:extLst>
              <a:ext uri="{FF2B5EF4-FFF2-40B4-BE49-F238E27FC236}">
                <a16:creationId xmlns:a16="http://schemas.microsoft.com/office/drawing/2014/main" id="{6150F4F2-8882-25AE-42A6-BDAA1921728C}"/>
              </a:ext>
            </a:extLst>
          </p:cNvPr>
          <p:cNvCxnSpPr>
            <a:cxnSpLocks/>
          </p:cNvCxnSpPr>
          <p:nvPr/>
        </p:nvCxnSpPr>
        <p:spPr>
          <a:xfrm>
            <a:off x="8972420" y="3811465"/>
            <a:ext cx="2968071" cy="0"/>
          </a:xfrm>
          <a:prstGeom prst="line">
            <a:avLst/>
          </a:prstGeom>
          <a:ln w="57150">
            <a:solidFill>
              <a:srgbClr val="E59D1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eparatingLinen-1">
            <a:extLst>
              <a:ext uri="{FF2B5EF4-FFF2-40B4-BE49-F238E27FC236}">
                <a16:creationId xmlns:a16="http://schemas.microsoft.com/office/drawing/2014/main" id="{A7FA579F-9895-91AF-0BC9-BB89BABCEE4B}"/>
              </a:ext>
            </a:extLst>
          </p:cNvPr>
          <p:cNvCxnSpPr>
            <a:cxnSpLocks/>
          </p:cNvCxnSpPr>
          <p:nvPr/>
        </p:nvCxnSpPr>
        <p:spPr>
          <a:xfrm>
            <a:off x="8981751" y="4229775"/>
            <a:ext cx="2968071" cy="0"/>
          </a:xfrm>
          <a:prstGeom prst="line">
            <a:avLst/>
          </a:prstGeom>
          <a:ln w="57150">
            <a:solidFill>
              <a:srgbClr val="E59D1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ive Formula 2">
                <a:extLst>
                  <a:ext uri="{FF2B5EF4-FFF2-40B4-BE49-F238E27FC236}">
                    <a16:creationId xmlns:a16="http://schemas.microsoft.com/office/drawing/2014/main" id="{EDE45288-27C9-1AEC-7A78-9A59CBBFA990}"/>
                  </a:ext>
                </a:extLst>
              </p:cNvPr>
              <p:cNvSpPr txBox="1"/>
              <p:nvPr/>
            </p:nvSpPr>
            <p:spPr>
              <a:xfrm>
                <a:off x="923091" y="1595115"/>
                <a:ext cx="6157518" cy="734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𝐹𝐿𝑇</m:t>
                                      </m:r>
                                    </m:sup>
                                  </m:sSub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𝐷𝐹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𝑃𝐴𝑌</m:t>
                                      </m:r>
                                    </m:sup>
                                  </m:sSub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𝐷𝐹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𝑃𝐴𝑌</m:t>
                                      </m:r>
                                    </m:sup>
                                  </m:sSub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𝐹𝐼𝑋</m:t>
                              </m:r>
                            </m:sup>
                          </m:sSup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Objective Formula 2">
                <a:extLst>
                  <a:ext uri="{FF2B5EF4-FFF2-40B4-BE49-F238E27FC236}">
                    <a16:creationId xmlns:a16="http://schemas.microsoft.com/office/drawing/2014/main" id="{EDE45288-27C9-1AEC-7A78-9A59CBBFA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91" y="1595115"/>
                <a:ext cx="6157518" cy="73417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Goodn" descr="Checkmark with solid fill">
            <a:extLst>
              <a:ext uri="{FF2B5EF4-FFF2-40B4-BE49-F238E27FC236}">
                <a16:creationId xmlns:a16="http://schemas.microsoft.com/office/drawing/2014/main" id="{E7F91AAF-7909-1290-A2EB-8929F07F10C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21053" y="4752970"/>
            <a:ext cx="207834" cy="2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8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000"/>
                            </p:stCondLst>
                            <p:childTnLst>
                              <p:par>
                                <p:cTn id="2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4" grpId="0"/>
      <p:bldP spid="21" grpId="0"/>
      <p:bldP spid="21" grpId="1"/>
      <p:bldP spid="27" grpId="0"/>
      <p:bldP spid="12" grpId="0"/>
      <p:bldP spid="25" grpId="0"/>
      <p:bldP spid="57" grpId="0"/>
      <p:bldP spid="58" grpId="0"/>
      <p:bldP spid="71" grpId="0"/>
      <p:bldP spid="22" grpId="0"/>
      <p:bldP spid="3" grpId="0"/>
      <p:bldP spid="7" grpId="0"/>
      <p:bldP spid="6" grpId="0"/>
      <p:bldP spid="8" grpId="0"/>
      <p:bldP spid="8" grpId="1"/>
      <p:bldP spid="10" grpId="0"/>
      <p:bldP spid="10" grpId="1"/>
      <p:bldP spid="11" grpId="0"/>
      <p:bldP spid="11" grpId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x_axis_tpay_scenario1">
            <a:extLst>
              <a:ext uri="{FF2B5EF4-FFF2-40B4-BE49-F238E27FC236}">
                <a16:creationId xmlns:a16="http://schemas.microsoft.com/office/drawing/2014/main" id="{3966753B-9640-6793-B7A5-3C0828A4D289}"/>
              </a:ext>
            </a:extLst>
          </p:cNvPr>
          <p:cNvCxnSpPr>
            <a:cxnSpLocks/>
          </p:cNvCxnSpPr>
          <p:nvPr/>
        </p:nvCxnSpPr>
        <p:spPr>
          <a:xfrm flipV="1">
            <a:off x="4546358" y="4233244"/>
            <a:ext cx="2244059" cy="1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x_axis_tpay_scenario2">
            <a:extLst>
              <a:ext uri="{FF2B5EF4-FFF2-40B4-BE49-F238E27FC236}">
                <a16:creationId xmlns:a16="http://schemas.microsoft.com/office/drawing/2014/main" id="{7F670ABB-35BB-A8C4-DE6E-A463BED2A5F4}"/>
              </a:ext>
            </a:extLst>
          </p:cNvPr>
          <p:cNvCxnSpPr>
            <a:cxnSpLocks/>
          </p:cNvCxnSpPr>
          <p:nvPr/>
        </p:nvCxnSpPr>
        <p:spPr>
          <a:xfrm flipV="1">
            <a:off x="4541806" y="4904182"/>
            <a:ext cx="2244059" cy="1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x_axis_tmat_scenario1">
            <a:extLst>
              <a:ext uri="{FF2B5EF4-FFF2-40B4-BE49-F238E27FC236}">
                <a16:creationId xmlns:a16="http://schemas.microsoft.com/office/drawing/2014/main" id="{924BCF6C-5A66-4307-F4FA-59E81956370C}"/>
              </a:ext>
            </a:extLst>
          </p:cNvPr>
          <p:cNvCxnSpPr>
            <a:cxnSpLocks/>
          </p:cNvCxnSpPr>
          <p:nvPr/>
        </p:nvCxnSpPr>
        <p:spPr>
          <a:xfrm flipV="1">
            <a:off x="4546283" y="4492021"/>
            <a:ext cx="1903019" cy="15437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x_axis_tmat_scenario1">
            <a:extLst>
              <a:ext uri="{FF2B5EF4-FFF2-40B4-BE49-F238E27FC236}">
                <a16:creationId xmlns:a16="http://schemas.microsoft.com/office/drawing/2014/main" id="{027E939B-6CB9-CAFE-E2D0-94672C767FBB}"/>
              </a:ext>
            </a:extLst>
          </p:cNvPr>
          <p:cNvCxnSpPr>
            <a:cxnSpLocks/>
          </p:cNvCxnSpPr>
          <p:nvPr/>
        </p:nvCxnSpPr>
        <p:spPr>
          <a:xfrm flipV="1">
            <a:off x="4553766" y="5026594"/>
            <a:ext cx="1903019" cy="15437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x_tmat">
            <a:extLst>
              <a:ext uri="{FF2B5EF4-FFF2-40B4-BE49-F238E27FC236}">
                <a16:creationId xmlns:a16="http://schemas.microsoft.com/office/drawing/2014/main" id="{E8FEFD46-934D-F2BD-4428-95ADD754864E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6462282" y="4559809"/>
            <a:ext cx="9486" cy="1550026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_scenario3">
            <a:extLst>
              <a:ext uri="{FF2B5EF4-FFF2-40B4-BE49-F238E27FC236}">
                <a16:creationId xmlns:a16="http://schemas.microsoft.com/office/drawing/2014/main" id="{BB1892E2-E1CC-8891-0276-9F36768F1ED7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5458175" y="4575295"/>
            <a:ext cx="1289908" cy="757231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x_axis_tmat_scenario3">
            <a:extLst>
              <a:ext uri="{FF2B5EF4-FFF2-40B4-BE49-F238E27FC236}">
                <a16:creationId xmlns:a16="http://schemas.microsoft.com/office/drawing/2014/main" id="{28A6D4E4-7DCD-030D-0CFF-9428800ABEFA}"/>
              </a:ext>
            </a:extLst>
          </p:cNvPr>
          <p:cNvCxnSpPr>
            <a:cxnSpLocks/>
          </p:cNvCxnSpPr>
          <p:nvPr/>
        </p:nvCxnSpPr>
        <p:spPr>
          <a:xfrm flipV="1">
            <a:off x="4538198" y="4735071"/>
            <a:ext cx="1903019" cy="15437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x_tpay">
            <a:extLst>
              <a:ext uri="{FF2B5EF4-FFF2-40B4-BE49-F238E27FC236}">
                <a16:creationId xmlns:a16="http://schemas.microsoft.com/office/drawing/2014/main" id="{4A627251-DD6C-534E-D40C-E73A5593EEC3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6807498" y="4294454"/>
            <a:ext cx="2968" cy="181687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x_axis_tpay_scenario3">
            <a:extLst>
              <a:ext uri="{FF2B5EF4-FFF2-40B4-BE49-F238E27FC236}">
                <a16:creationId xmlns:a16="http://schemas.microsoft.com/office/drawing/2014/main" id="{860FDA07-1668-28EF-E383-E28EAC79AEB6}"/>
              </a:ext>
            </a:extLst>
          </p:cNvPr>
          <p:cNvCxnSpPr>
            <a:cxnSpLocks/>
          </p:cNvCxnSpPr>
          <p:nvPr/>
        </p:nvCxnSpPr>
        <p:spPr>
          <a:xfrm flipV="1">
            <a:off x="4528779" y="4575746"/>
            <a:ext cx="2244059" cy="1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FA609D-DB29-3C71-56B2-0BF7AF97FC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Log-Linear Interpolation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2E6A6-FC39-9192-9E27-1CE581BB199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6738" y="1042989"/>
            <a:ext cx="11215687" cy="4045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Here is the formula for the log-linear interpolation of discount factors: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7E766A-BF52-FF8F-FE82-2F3A2EC98C30}"/>
                  </a:ext>
                </a:extLst>
              </p:cNvPr>
              <p:cNvSpPr txBox="1"/>
              <p:nvPr/>
            </p:nvSpPr>
            <p:spPr>
              <a:xfrm>
                <a:off x="962657" y="1658007"/>
                <a:ext cx="53960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7E766A-BF52-FF8F-FE82-2F3A2EC98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57" y="1658007"/>
                <a:ext cx="5396028" cy="6223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184E8A-C624-FC81-1FBA-0D479E96C4A9}"/>
                  </a:ext>
                </a:extLst>
              </p:cNvPr>
              <p:cNvSpPr txBox="1"/>
              <p:nvPr/>
            </p:nvSpPr>
            <p:spPr>
              <a:xfrm>
                <a:off x="962657" y="3097546"/>
                <a:ext cx="7413824" cy="643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𝐷𝐹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1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𝑫𝑭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1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1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1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𝟎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b="1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GB" b="1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GB" b="1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1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𝒏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GB" b="1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𝑷𝑨𝒀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𝐷𝐹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𝑃𝐴𝑌</m:t>
                                      </m:r>
                                    </m:sup>
                                  </m:sSub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184E8A-C624-FC81-1FBA-0D479E96C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57" y="3097546"/>
                <a:ext cx="7413824" cy="6437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2EF5234F-C16A-E730-57FA-8622760672C1}"/>
              </a:ext>
            </a:extLst>
          </p:cNvPr>
          <p:cNvSpPr/>
          <p:nvPr/>
        </p:nvSpPr>
        <p:spPr>
          <a:xfrm>
            <a:off x="6748083" y="4512295"/>
            <a:ext cx="124766" cy="12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DF(tpay)">
                <a:extLst>
                  <a:ext uri="{FF2B5EF4-FFF2-40B4-BE49-F238E27FC236}">
                    <a16:creationId xmlns:a16="http://schemas.microsoft.com/office/drawing/2014/main" id="{53D81347-99CD-E817-8765-FB9E85181BFA}"/>
                  </a:ext>
                </a:extLst>
              </p:cNvPr>
              <p:cNvSpPr txBox="1"/>
              <p:nvPr/>
            </p:nvSpPr>
            <p:spPr>
              <a:xfrm>
                <a:off x="3397336" y="4359717"/>
                <a:ext cx="1133874" cy="280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𝐷𝐹</m:t>
                      </m:r>
                      <m:r>
                        <a:rPr lang="en-GB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sz="1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2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𝑃𝐴𝑌</m:t>
                          </m:r>
                        </m:sup>
                      </m:sSubSup>
                      <m:r>
                        <a:rPr lang="en-GB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5" name="DF(tpay)">
                <a:extLst>
                  <a:ext uri="{FF2B5EF4-FFF2-40B4-BE49-F238E27FC236}">
                    <a16:creationId xmlns:a16="http://schemas.microsoft.com/office/drawing/2014/main" id="{53D81347-99CD-E817-8765-FB9E85181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336" y="4359717"/>
                <a:ext cx="1133874" cy="280718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range_tmat">
            <a:extLst>
              <a:ext uri="{FF2B5EF4-FFF2-40B4-BE49-F238E27FC236}">
                <a16:creationId xmlns:a16="http://schemas.microsoft.com/office/drawing/2014/main" id="{D3398263-07E1-4D6D-7087-C99DEF7DA3B2}"/>
              </a:ext>
            </a:extLst>
          </p:cNvPr>
          <p:cNvCxnSpPr>
            <a:cxnSpLocks/>
          </p:cNvCxnSpPr>
          <p:nvPr/>
        </p:nvCxnSpPr>
        <p:spPr>
          <a:xfrm flipH="1">
            <a:off x="6462282" y="4133518"/>
            <a:ext cx="7144" cy="1311304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0C0B45E-EDCE-1B1B-4371-B3287DD217B4}"/>
              </a:ext>
            </a:extLst>
          </p:cNvPr>
          <p:cNvSpPr/>
          <p:nvPr/>
        </p:nvSpPr>
        <p:spPr>
          <a:xfrm>
            <a:off x="6407043" y="4672286"/>
            <a:ext cx="124766" cy="1260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range_tpay">
            <a:extLst>
              <a:ext uri="{FF2B5EF4-FFF2-40B4-BE49-F238E27FC236}">
                <a16:creationId xmlns:a16="http://schemas.microsoft.com/office/drawing/2014/main" id="{7263B601-5B2D-41D5-14E0-4262376E997E}"/>
              </a:ext>
            </a:extLst>
          </p:cNvPr>
          <p:cNvCxnSpPr>
            <a:cxnSpLocks/>
          </p:cNvCxnSpPr>
          <p:nvPr/>
        </p:nvCxnSpPr>
        <p:spPr>
          <a:xfrm>
            <a:off x="6807498" y="3860809"/>
            <a:ext cx="2968" cy="1408717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DF(tmat)">
                <a:extLst>
                  <a:ext uri="{FF2B5EF4-FFF2-40B4-BE49-F238E27FC236}">
                    <a16:creationId xmlns:a16="http://schemas.microsoft.com/office/drawing/2014/main" id="{C7A55A48-30A8-A82B-15F6-CBA5A40E22C4}"/>
                  </a:ext>
                </a:extLst>
              </p:cNvPr>
              <p:cNvSpPr txBox="1"/>
              <p:nvPr/>
            </p:nvSpPr>
            <p:spPr>
              <a:xfrm>
                <a:off x="3384411" y="4615910"/>
                <a:ext cx="113387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𝐷𝐹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6" name="DF(tmat)">
                <a:extLst>
                  <a:ext uri="{FF2B5EF4-FFF2-40B4-BE49-F238E27FC236}">
                    <a16:creationId xmlns:a16="http://schemas.microsoft.com/office/drawing/2014/main" id="{C7A55A48-30A8-A82B-15F6-CBA5A40E2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411" y="4615910"/>
                <a:ext cx="1133874" cy="276999"/>
              </a:xfrm>
              <a:prstGeom prst="rect">
                <a:avLst/>
              </a:prstGeom>
              <a:blipFill>
                <a:blip r:embed="rId10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or_scenario1">
            <a:extLst>
              <a:ext uri="{FF2B5EF4-FFF2-40B4-BE49-F238E27FC236}">
                <a16:creationId xmlns:a16="http://schemas.microsoft.com/office/drawing/2014/main" id="{1125047B-5848-3D06-1732-6408340CFB51}"/>
              </a:ext>
            </a:extLst>
          </p:cNvPr>
          <p:cNvCxnSpPr>
            <a:cxnSpLocks/>
          </p:cNvCxnSpPr>
          <p:nvPr/>
        </p:nvCxnSpPr>
        <p:spPr>
          <a:xfrm flipV="1">
            <a:off x="5503810" y="4231109"/>
            <a:ext cx="1290282" cy="1102298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E3956C6-162B-FF65-25A7-5937EEE87C98}"/>
              </a:ext>
            </a:extLst>
          </p:cNvPr>
          <p:cNvSpPr/>
          <p:nvPr/>
        </p:nvSpPr>
        <p:spPr>
          <a:xfrm>
            <a:off x="6399899" y="4433809"/>
            <a:ext cx="124766" cy="126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y">
            <a:extLst>
              <a:ext uri="{FF2B5EF4-FFF2-40B4-BE49-F238E27FC236}">
                <a16:creationId xmlns:a16="http://schemas.microsoft.com/office/drawing/2014/main" id="{B4285C07-B1B7-545D-9127-3E96DCB251EC}"/>
              </a:ext>
            </a:extLst>
          </p:cNvPr>
          <p:cNvSpPr/>
          <p:nvPr/>
        </p:nvSpPr>
        <p:spPr>
          <a:xfrm>
            <a:off x="6748083" y="4168454"/>
            <a:ext cx="124766" cy="12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" name="connector_scenario2">
            <a:extLst>
              <a:ext uri="{FF2B5EF4-FFF2-40B4-BE49-F238E27FC236}">
                <a16:creationId xmlns:a16="http://schemas.microsoft.com/office/drawing/2014/main" id="{236D5DFB-2F70-2F4C-AD89-9E106809BCA0}"/>
              </a:ext>
            </a:extLst>
          </p:cNvPr>
          <p:cNvCxnSpPr>
            <a:cxnSpLocks/>
          </p:cNvCxnSpPr>
          <p:nvPr/>
        </p:nvCxnSpPr>
        <p:spPr>
          <a:xfrm flipV="1">
            <a:off x="5473733" y="4892922"/>
            <a:ext cx="1332200" cy="431095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88607A2B-F1BB-9C1E-0CA2-DFB14393A421}"/>
              </a:ext>
            </a:extLst>
          </p:cNvPr>
          <p:cNvSpPr/>
          <p:nvPr/>
        </p:nvSpPr>
        <p:spPr>
          <a:xfrm>
            <a:off x="6745035" y="4838431"/>
            <a:ext cx="124766" cy="12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634269E-263B-58C2-B819-7E456E9BF6BE}"/>
              </a:ext>
            </a:extLst>
          </p:cNvPr>
          <p:cNvSpPr/>
          <p:nvPr/>
        </p:nvSpPr>
        <p:spPr>
          <a:xfrm>
            <a:off x="6407043" y="4943817"/>
            <a:ext cx="124766" cy="126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6623B21-622B-C932-D159-E3277D93E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49" y="6435968"/>
            <a:ext cx="5485431" cy="316402"/>
          </a:xfrm>
        </p:spPr>
        <p:txBody>
          <a:bodyPr/>
          <a:lstStyle/>
          <a:p>
            <a:r>
              <a:rPr lang="en-GB" dirty="0"/>
              <a:t>II. Bootstrapping Theory 	      d) Bootstrapping Explanation </a:t>
            </a: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EB991-74B8-6E39-8251-F5D8673AEA98}"/>
              </a:ext>
            </a:extLst>
          </p:cNvPr>
          <p:cNvSpPr txBox="1"/>
          <p:nvPr/>
        </p:nvSpPr>
        <p:spPr>
          <a:xfrm>
            <a:off x="647323" y="2521852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/>
              <a:t>Applied to our case: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598A48-C696-2720-E56F-FDB8C7951FFF}"/>
                  </a:ext>
                </a:extLst>
              </p:cNvPr>
              <p:cNvSpPr txBox="1"/>
              <p:nvPr/>
            </p:nvSpPr>
            <p:spPr>
              <a:xfrm>
                <a:off x="330681" y="3178756"/>
                <a:ext cx="3927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598A48-C696-2720-E56F-FDB8C7951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81" y="3178756"/>
                <a:ext cx="392735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E47F245D-2DA5-0CBF-ABB7-EDC69051F253}"/>
              </a:ext>
            </a:extLst>
          </p:cNvPr>
          <p:cNvGrpSpPr/>
          <p:nvPr/>
        </p:nvGrpSpPr>
        <p:grpSpPr>
          <a:xfrm>
            <a:off x="3318751" y="3741312"/>
            <a:ext cx="4797765" cy="2694013"/>
            <a:chOff x="3318751" y="3741312"/>
            <a:chExt cx="4797765" cy="2694013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610AD7D-D9FC-AFBE-279D-85C7CC7CA3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9095" y="5320735"/>
              <a:ext cx="971194" cy="480906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BC141EE-D480-A9A4-351E-6695E1AEFF22}"/>
                </a:ext>
              </a:extLst>
            </p:cNvPr>
            <p:cNvCxnSpPr>
              <a:cxnSpLocks/>
            </p:cNvCxnSpPr>
            <p:nvPr/>
          </p:nvCxnSpPr>
          <p:spPr>
            <a:xfrm>
              <a:off x="4504024" y="5345192"/>
              <a:ext cx="919821" cy="0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72AFB01-EE46-B87F-C026-AC801F7B3AC8}"/>
                </a:ext>
              </a:extLst>
            </p:cNvPr>
            <p:cNvCxnSpPr>
              <a:cxnSpLocks/>
            </p:cNvCxnSpPr>
            <p:nvPr/>
          </p:nvCxnSpPr>
          <p:spPr>
            <a:xfrm>
              <a:off x="5475218" y="5354895"/>
              <a:ext cx="0" cy="778798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163291B-6A2D-8A31-5F73-7D4506071218}"/>
                </a:ext>
              </a:extLst>
            </p:cNvPr>
            <p:cNvCxnSpPr>
              <a:cxnSpLocks/>
            </p:cNvCxnSpPr>
            <p:nvPr/>
          </p:nvCxnSpPr>
          <p:spPr>
            <a:xfrm>
              <a:off x="4432834" y="6109835"/>
              <a:ext cx="3301630" cy="1489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DE7126-D126-8588-143B-A4EFE86CBACA}"/>
                </a:ext>
              </a:extLst>
            </p:cNvPr>
            <p:cNvCxnSpPr>
              <a:cxnSpLocks/>
              <a:stCxn id="49" idx="1"/>
              <a:endCxn id="15" idx="2"/>
            </p:cNvCxnSpPr>
            <p:nvPr/>
          </p:nvCxnSpPr>
          <p:spPr>
            <a:xfrm flipV="1">
              <a:off x="4499830" y="4049089"/>
              <a:ext cx="42333" cy="2218267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C6A8A2D-563A-D639-9010-F3514EDF11CD}"/>
                    </a:ext>
                  </a:extLst>
                </p:cNvPr>
                <p:cNvSpPr txBox="1"/>
                <p:nvPr/>
              </p:nvSpPr>
              <p:spPr>
                <a:xfrm>
                  <a:off x="7793879" y="5955947"/>
                  <a:ext cx="32263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C6A8A2D-563A-D639-9010-F3514EDF11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3879" y="5955947"/>
                  <a:ext cx="322637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8DCC8B-6673-D485-F772-311711FABEDB}"/>
                    </a:ext>
                  </a:extLst>
                </p:cNvPr>
                <p:cNvSpPr txBox="1"/>
                <p:nvPr/>
              </p:nvSpPr>
              <p:spPr>
                <a:xfrm>
                  <a:off x="4020598" y="3741312"/>
                  <a:ext cx="104313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𝐷𝐹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8DCC8B-6673-D485-F772-311711FABE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0598" y="3741312"/>
                  <a:ext cx="1043130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63956BE-0D37-6153-79ED-35BCCCB71952}"/>
                    </a:ext>
                  </a:extLst>
                </p:cNvPr>
                <p:cNvSpPr txBox="1"/>
                <p:nvPr/>
              </p:nvSpPr>
              <p:spPr>
                <a:xfrm>
                  <a:off x="5241374" y="6145057"/>
                  <a:ext cx="467688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63956BE-0D37-6153-79ED-35BCCCB719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1374" y="6145057"/>
                  <a:ext cx="467688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E4C13FC-2233-F73E-ED88-35D5AA344B7C}"/>
                    </a:ext>
                  </a:extLst>
                </p:cNvPr>
                <p:cNvSpPr txBox="1"/>
                <p:nvPr/>
              </p:nvSpPr>
              <p:spPr>
                <a:xfrm>
                  <a:off x="3334662" y="5201270"/>
                  <a:ext cx="113387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𝐷𝐹</m:t>
                        </m:r>
                        <m:r>
                          <a:rPr lang="en-GB" sz="1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1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1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2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E4C13FC-2233-F73E-ED88-35D5AA344B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4662" y="5201270"/>
                  <a:ext cx="1133874" cy="276999"/>
                </a:xfrm>
                <a:prstGeom prst="rect">
                  <a:avLst/>
                </a:prstGeom>
                <a:blipFill>
                  <a:blip r:embed="rId16"/>
                  <a:stretch>
                    <a:fillRect b="-65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7D305D3-E15B-DADD-C3EC-BB4AE858EC02}"/>
                    </a:ext>
                  </a:extLst>
                </p:cNvPr>
                <p:cNvSpPr txBox="1"/>
                <p:nvPr/>
              </p:nvSpPr>
              <p:spPr>
                <a:xfrm>
                  <a:off x="6563105" y="6146221"/>
                  <a:ext cx="467688" cy="2807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𝑃𝐴𝑌</m:t>
                            </m:r>
                          </m:sup>
                        </m:sSubSup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7D305D3-E15B-DADD-C3EC-BB4AE858EC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105" y="6146221"/>
                  <a:ext cx="467688" cy="28071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598ED36-5B1F-9381-972C-BAFD3C9B7025}"/>
                    </a:ext>
                  </a:extLst>
                </p:cNvPr>
                <p:cNvSpPr txBox="1"/>
                <p:nvPr/>
              </p:nvSpPr>
              <p:spPr>
                <a:xfrm>
                  <a:off x="6267707" y="6142519"/>
                  <a:ext cx="467688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598ED36-5B1F-9381-972C-BAFD3C9B70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7707" y="6142519"/>
                  <a:ext cx="467688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FE0B6-FB54-EE18-75AB-581AAE42B015}"/>
                </a:ext>
              </a:extLst>
            </p:cNvPr>
            <p:cNvSpPr/>
            <p:nvPr/>
          </p:nvSpPr>
          <p:spPr>
            <a:xfrm>
              <a:off x="5412835" y="5269526"/>
              <a:ext cx="124766" cy="126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E06EB3-5A20-9F6B-1567-F4CC169158A1}"/>
                </a:ext>
              </a:extLst>
            </p:cNvPr>
            <p:cNvCxnSpPr>
              <a:cxnSpLocks/>
            </p:cNvCxnSpPr>
            <p:nvPr/>
          </p:nvCxnSpPr>
          <p:spPr>
            <a:xfrm>
              <a:off x="4495635" y="5522250"/>
              <a:ext cx="579586" cy="0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D6A2D9-2769-0932-26D6-73F4F444F69A}"/>
                </a:ext>
              </a:extLst>
            </p:cNvPr>
            <p:cNvCxnSpPr>
              <a:cxnSpLocks/>
            </p:cNvCxnSpPr>
            <p:nvPr/>
          </p:nvCxnSpPr>
          <p:spPr>
            <a:xfrm>
              <a:off x="4538353" y="5725173"/>
              <a:ext cx="196908" cy="6512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CE5EB70-62FC-87B3-04E4-8ADCE961781B}"/>
                </a:ext>
              </a:extLst>
            </p:cNvPr>
            <p:cNvCxnSpPr>
              <a:cxnSpLocks/>
            </p:cNvCxnSpPr>
            <p:nvPr/>
          </p:nvCxnSpPr>
          <p:spPr>
            <a:xfrm>
              <a:off x="5063728" y="5528973"/>
              <a:ext cx="0" cy="580862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1E80538-7B0D-E052-86DA-53B48EC26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69569" y="5681373"/>
              <a:ext cx="0" cy="428462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BEBFED-C761-AA3C-7D16-20999EFF005D}"/>
                </a:ext>
              </a:extLst>
            </p:cNvPr>
            <p:cNvSpPr/>
            <p:nvPr/>
          </p:nvSpPr>
          <p:spPr>
            <a:xfrm>
              <a:off x="5001345" y="5459250"/>
              <a:ext cx="124766" cy="126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D950EB-5E52-6615-DC43-01474F96ACDB}"/>
                </a:ext>
              </a:extLst>
            </p:cNvPr>
            <p:cNvSpPr/>
            <p:nvPr/>
          </p:nvSpPr>
          <p:spPr>
            <a:xfrm>
              <a:off x="4607186" y="5654916"/>
              <a:ext cx="124766" cy="126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7B86CA-EA47-9CE4-87DF-B910EB1670A7}"/>
                </a:ext>
              </a:extLst>
            </p:cNvPr>
            <p:cNvSpPr txBox="1"/>
            <p:nvPr/>
          </p:nvSpPr>
          <p:spPr>
            <a:xfrm>
              <a:off x="3739266" y="5379701"/>
              <a:ext cx="11338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chemeClr val="accent4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E32A7B6-C7AF-997E-C13C-82C959164F45}"/>
                    </a:ext>
                  </a:extLst>
                </p:cNvPr>
                <p:cNvSpPr txBox="1"/>
                <p:nvPr/>
              </p:nvSpPr>
              <p:spPr>
                <a:xfrm>
                  <a:off x="3333372" y="5518200"/>
                  <a:ext cx="1247103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𝐷𝐹</m:t>
                        </m:r>
                        <m:d>
                          <m:dPr>
                            <m:ctrlP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12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E32A7B6-C7AF-997E-C13C-82C959164F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3372" y="5518200"/>
                  <a:ext cx="1247103" cy="27699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9288ABD-782E-5BEB-CA24-57839FB5740D}"/>
                    </a:ext>
                  </a:extLst>
                </p:cNvPr>
                <p:cNvSpPr txBox="1"/>
                <p:nvPr/>
              </p:nvSpPr>
              <p:spPr>
                <a:xfrm>
                  <a:off x="4499830" y="6128856"/>
                  <a:ext cx="467688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9288ABD-782E-5BEB-CA24-57839FB574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830" y="6128856"/>
                  <a:ext cx="467688" cy="27699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505B453-4948-D08D-99AE-D7CF9A7B6811}"/>
                    </a:ext>
                  </a:extLst>
                </p:cNvPr>
                <p:cNvSpPr txBox="1"/>
                <p:nvPr/>
              </p:nvSpPr>
              <p:spPr>
                <a:xfrm>
                  <a:off x="4859831" y="6158326"/>
                  <a:ext cx="467688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505B453-4948-D08D-99AE-D7CF9A7B6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9831" y="6158326"/>
                  <a:ext cx="467688" cy="27699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2E0AA83-359F-8721-627B-BAF7601E16DB}"/>
                    </a:ext>
                  </a:extLst>
                </p:cNvPr>
                <p:cNvSpPr txBox="1"/>
                <p:nvPr/>
              </p:nvSpPr>
              <p:spPr>
                <a:xfrm>
                  <a:off x="4280496" y="6132168"/>
                  <a:ext cx="467688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2E0AA83-359F-8721-627B-BAF7601E1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0496" y="6132168"/>
                  <a:ext cx="467688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E5AADBA-4D9D-073A-7B91-749D2A3C7E2F}"/>
                </a:ext>
              </a:extLst>
            </p:cNvPr>
            <p:cNvSpPr/>
            <p:nvPr/>
          </p:nvSpPr>
          <p:spPr>
            <a:xfrm>
              <a:off x="4432834" y="5761091"/>
              <a:ext cx="124766" cy="126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ED2EF73-3CCC-2952-E6FF-192358DCEDA8}"/>
                    </a:ext>
                  </a:extLst>
                </p:cNvPr>
                <p:cNvSpPr txBox="1"/>
                <p:nvPr/>
              </p:nvSpPr>
              <p:spPr>
                <a:xfrm>
                  <a:off x="3318751" y="5715337"/>
                  <a:ext cx="1247103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𝐷𝐹</m:t>
                        </m:r>
                        <m:d>
                          <m:dPr>
                            <m:ctrlP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GB" sz="1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GB" sz="12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ED2EF73-3CCC-2952-E6FF-192358DCED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8751" y="5715337"/>
                  <a:ext cx="1247103" cy="27699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DF(tpay)_estim1">
                <a:extLst>
                  <a:ext uri="{FF2B5EF4-FFF2-40B4-BE49-F238E27FC236}">
                    <a16:creationId xmlns:a16="http://schemas.microsoft.com/office/drawing/2014/main" id="{6C2A9290-C16B-DAE6-BBB4-46C951F630FE}"/>
                  </a:ext>
                </a:extLst>
              </p:cNvPr>
              <p:cNvSpPr txBox="1"/>
              <p:nvPr/>
            </p:nvSpPr>
            <p:spPr>
              <a:xfrm>
                <a:off x="3471592" y="4025180"/>
                <a:ext cx="1133874" cy="308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𝐷𝐹</m:t>
                          </m:r>
                          <m:r>
                            <a:rPr lang="en-GB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sz="1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  <m:r>
                            <a:rPr lang="en-GB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1200" dirty="0">
                              <a:solidFill>
                                <a:schemeClr val="accent1"/>
                              </a:solidFill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GB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4" name="DF(tpay)_estim1">
                <a:extLst>
                  <a:ext uri="{FF2B5EF4-FFF2-40B4-BE49-F238E27FC236}">
                    <a16:creationId xmlns:a16="http://schemas.microsoft.com/office/drawing/2014/main" id="{6C2A9290-C16B-DAE6-BBB4-46C951F63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592" y="4025180"/>
                <a:ext cx="1133874" cy="308931"/>
              </a:xfrm>
              <a:prstGeom prst="rect">
                <a:avLst/>
              </a:prstGeom>
              <a:blipFill>
                <a:blip r:embed="rId24"/>
                <a:stretch>
                  <a:fillRect r="-26882"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DF(tmat)_estim1">
                <a:extLst>
                  <a:ext uri="{FF2B5EF4-FFF2-40B4-BE49-F238E27FC236}">
                    <a16:creationId xmlns:a16="http://schemas.microsoft.com/office/drawing/2014/main" id="{ECBA6821-DBA7-D4BE-40C7-0CAEA26C9136}"/>
                  </a:ext>
                </a:extLst>
              </p:cNvPr>
              <p:cNvSpPr txBox="1"/>
              <p:nvPr/>
            </p:nvSpPr>
            <p:spPr>
              <a:xfrm>
                <a:off x="3467830" y="4403341"/>
                <a:ext cx="1133874" cy="299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𝐷𝐹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65" name="DF(tmat)_estim1">
                <a:extLst>
                  <a:ext uri="{FF2B5EF4-FFF2-40B4-BE49-F238E27FC236}">
                    <a16:creationId xmlns:a16="http://schemas.microsoft.com/office/drawing/2014/main" id="{ECBA6821-DBA7-D4BE-40C7-0CAEA26C9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830" y="4403341"/>
                <a:ext cx="1133874" cy="299121"/>
              </a:xfrm>
              <a:prstGeom prst="rect">
                <a:avLst/>
              </a:prstGeom>
              <a:blipFill>
                <a:blip r:embed="rId25"/>
                <a:stretch>
                  <a:fillRect t="-2041" r="-26344" b="-40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DF(tpay)_estim2">
                <a:extLst>
                  <a:ext uri="{FF2B5EF4-FFF2-40B4-BE49-F238E27FC236}">
                    <a16:creationId xmlns:a16="http://schemas.microsoft.com/office/drawing/2014/main" id="{AAA608F4-10A7-C614-2C23-5A678B2F5474}"/>
                  </a:ext>
                </a:extLst>
              </p:cNvPr>
              <p:cNvSpPr txBox="1"/>
              <p:nvPr/>
            </p:nvSpPr>
            <p:spPr>
              <a:xfrm>
                <a:off x="3476986" y="4704595"/>
                <a:ext cx="1133874" cy="308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𝐷𝐹</m:t>
                          </m:r>
                          <m:r>
                            <a:rPr lang="en-GB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sz="1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</m:sup>
                          </m:sSubSup>
                          <m:r>
                            <a:rPr lang="en-GB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1200" dirty="0">
                              <a:solidFill>
                                <a:schemeClr val="accent1"/>
                              </a:solidFill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GB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6" name="DF(tpay)_estim2">
                <a:extLst>
                  <a:ext uri="{FF2B5EF4-FFF2-40B4-BE49-F238E27FC236}">
                    <a16:creationId xmlns:a16="http://schemas.microsoft.com/office/drawing/2014/main" id="{AAA608F4-10A7-C614-2C23-5A678B2F5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986" y="4704595"/>
                <a:ext cx="1133874" cy="308931"/>
              </a:xfrm>
              <a:prstGeom prst="rect">
                <a:avLst/>
              </a:prstGeom>
              <a:blipFill>
                <a:blip r:embed="rId26"/>
                <a:stretch>
                  <a:fillRect r="-26882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DF(tmat)_estim2">
                <a:extLst>
                  <a:ext uri="{FF2B5EF4-FFF2-40B4-BE49-F238E27FC236}">
                    <a16:creationId xmlns:a16="http://schemas.microsoft.com/office/drawing/2014/main" id="{CD07EA63-67A9-9BFD-60AA-2043B88FFAD8}"/>
                  </a:ext>
                </a:extLst>
              </p:cNvPr>
              <p:cNvSpPr txBox="1"/>
              <p:nvPr/>
            </p:nvSpPr>
            <p:spPr>
              <a:xfrm>
                <a:off x="3452416" y="4914658"/>
                <a:ext cx="1133874" cy="299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𝐷𝐹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67" name="DF(tmat)_estim2">
                <a:extLst>
                  <a:ext uri="{FF2B5EF4-FFF2-40B4-BE49-F238E27FC236}">
                    <a16:creationId xmlns:a16="http://schemas.microsoft.com/office/drawing/2014/main" id="{CD07EA63-67A9-9BFD-60AA-2043B88FF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416" y="4914658"/>
                <a:ext cx="1133874" cy="299121"/>
              </a:xfrm>
              <a:prstGeom prst="rect">
                <a:avLst/>
              </a:prstGeom>
              <a:blipFill>
                <a:blip r:embed="rId27"/>
                <a:stretch>
                  <a:fillRect t="-2041" r="-26882" b="-40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51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185 C -0.00026 -0.01042 -0.00013 -0.02269 -3.54167E-6 -0.03495 C -0.00013 -0.01296 -0.00026 0.00926 -0.00026 0.03148 L -0.00026 0.00185 Z " pathEditMode="relative" ptsTypes="AAAA">
                                      <p:cBhvr>
                                        <p:cTn id="75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833 C 0.00039 -0.02014 0.00039 -0.03333 0.00052 -0.0456 C 0.00039 -0.02176 0.00026 0.00185 0.00013 0.02593 C 1.45833E-6 0.01412 0.00026 0.0037 0.00026 -0.00833 Z " pathEditMode="relative" ptsTypes="AAAA">
                                      <p:cBhvr>
                                        <p:cTn id="77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0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14" grpId="0"/>
      <p:bldP spid="23" grpId="0" animBg="1"/>
      <p:bldP spid="35" grpId="0"/>
      <p:bldP spid="37" grpId="0" animBg="1"/>
      <p:bldP spid="46" grpId="0"/>
      <p:bldP spid="54" grpId="0" animBg="1"/>
      <p:bldP spid="53" grpId="0" animBg="1"/>
      <p:bldP spid="52" grpId="0" animBg="1"/>
      <p:bldP spid="55" grpId="0" animBg="1"/>
      <p:bldP spid="12" grpId="0"/>
      <p:bldP spid="17" grpId="0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8953-7F9A-4F45-8B74-685E14D52E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Bootstrapping – Z-Spread Curve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D73CCAD-7571-C599-50E1-AB73122854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49" y="6435968"/>
            <a:ext cx="5485431" cy="316402"/>
          </a:xfrm>
        </p:spPr>
        <p:txBody>
          <a:bodyPr/>
          <a:lstStyle/>
          <a:p>
            <a:r>
              <a:rPr lang="en-GB" dirty="0"/>
              <a:t>II. Bootstrapping Theory 	      d) Bootstrapping Explanation </a:t>
            </a:r>
          </a:p>
          <a:p>
            <a:endParaRPr lang="en-GB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948544-4940-85A6-D9CC-F0E5D38F22ED}"/>
              </a:ext>
            </a:extLst>
          </p:cNvPr>
          <p:cNvGrpSpPr/>
          <p:nvPr/>
        </p:nvGrpSpPr>
        <p:grpSpPr>
          <a:xfrm>
            <a:off x="864471" y="859978"/>
            <a:ext cx="5225144" cy="2652650"/>
            <a:chOff x="864471" y="859978"/>
            <a:chExt cx="5225144" cy="265265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701C47-706C-316C-558F-F25AC8415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471" y="859978"/>
              <a:ext cx="5225144" cy="265265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0B058B8-4BD5-8DDB-F7D0-2CD4A6DD84BC}"/>
                    </a:ext>
                  </a:extLst>
                </p:cNvPr>
                <p:cNvSpPr txBox="1"/>
                <p:nvPr/>
              </p:nvSpPr>
              <p:spPr>
                <a:xfrm>
                  <a:off x="2762067" y="2593283"/>
                  <a:ext cx="157831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𝐷𝐹</m:t>
                        </m:r>
                        <m:d>
                          <m:d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</m:t>
                        </m:r>
                        <m:r>
                          <a:rPr lang="en-GB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0;</m:t>
                        </m:r>
                        <m:r>
                          <m:rPr>
                            <m:sty m:val="p"/>
                          </m:rPr>
                          <a:rPr lang="en-GB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n-GB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2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0B058B8-4BD5-8DDB-F7D0-2CD4A6DD8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067" y="2593283"/>
                  <a:ext cx="1578316" cy="184666"/>
                </a:xfrm>
                <a:prstGeom prst="rect">
                  <a:avLst/>
                </a:prstGeom>
                <a:blipFill>
                  <a:blip r:embed="rId3"/>
                  <a:stretch>
                    <a:fillRect l="-1931" t="-3226" r="-3475" b="-3548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2E378D-642B-708A-16A2-7CD5A4643E61}"/>
              </a:ext>
            </a:extLst>
          </p:cNvPr>
          <p:cNvGrpSpPr/>
          <p:nvPr/>
        </p:nvGrpSpPr>
        <p:grpSpPr>
          <a:xfrm>
            <a:off x="6096000" y="859978"/>
            <a:ext cx="5049376" cy="2647344"/>
            <a:chOff x="6096000" y="859978"/>
            <a:chExt cx="5049376" cy="264734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E224F8-E7BD-6C58-B7BA-F19E21B63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859978"/>
              <a:ext cx="5049376" cy="264734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8165E1-404A-7EE4-8D52-118398E95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53210" y="2715093"/>
              <a:ext cx="900339" cy="10592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C9F18DD-E2E0-9D05-0854-7022E82F6C5D}"/>
                    </a:ext>
                  </a:extLst>
                </p:cNvPr>
                <p:cNvSpPr txBox="1"/>
                <p:nvPr/>
              </p:nvSpPr>
              <p:spPr>
                <a:xfrm>
                  <a:off x="7234742" y="2706492"/>
                  <a:ext cx="2750112" cy="4122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200" b="0" i="0" smtClean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𝐷𝐹</m:t>
                                    </m:r>
                                    <m:d>
                                      <m:d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1;</m:t>
                            </m:r>
                            <m:r>
                              <m:rPr>
                                <m:sty m:val="p"/>
                              </m:rPr>
                              <a:rPr lang="en-GB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oMath>
                    </m:oMathPara>
                  </a14:m>
                  <a:endParaRPr lang="en-GB" sz="12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C9F18DD-E2E0-9D05-0854-7022E82F6C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4742" y="2706492"/>
                  <a:ext cx="2750112" cy="412292"/>
                </a:xfrm>
                <a:prstGeom prst="rect">
                  <a:avLst/>
                </a:prstGeom>
                <a:blipFill>
                  <a:blip r:embed="rId6"/>
                  <a:stretch>
                    <a:fillRect l="-443" b="-882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96E21F-A168-4C3A-AC88-A7DE96197D1C}"/>
              </a:ext>
            </a:extLst>
          </p:cNvPr>
          <p:cNvGrpSpPr/>
          <p:nvPr/>
        </p:nvGrpSpPr>
        <p:grpSpPr>
          <a:xfrm>
            <a:off x="6095999" y="3507322"/>
            <a:ext cx="5070681" cy="2657955"/>
            <a:chOff x="6095999" y="3507322"/>
            <a:chExt cx="5070681" cy="26579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A81AD5-955C-7136-7C8F-0CAEDEDAE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3507322"/>
              <a:ext cx="5070681" cy="265795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4CDE3BE-E472-1967-0F96-2C9F7DA5399A}"/>
                    </a:ext>
                  </a:extLst>
                </p:cNvPr>
                <p:cNvSpPr txBox="1"/>
                <p:nvPr/>
              </p:nvSpPr>
              <p:spPr>
                <a:xfrm>
                  <a:off x="7520602" y="5578128"/>
                  <a:ext cx="3010311" cy="188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𝑆𝑝𝑟𝑒𝑎𝑑</m:t>
                            </m:r>
                          </m:sup>
                        </m:sSup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      ∀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1;</m:t>
                            </m:r>
                            <m:r>
                              <m:rPr>
                                <m:sty m:val="p"/>
                              </m:rPr>
                              <a:rPr lang="en-GB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oMath>
                    </m:oMathPara>
                  </a14:m>
                  <a:endParaRPr lang="en-GB" sz="12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4CDE3BE-E472-1967-0F96-2C9F7DA53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0602" y="5578128"/>
                  <a:ext cx="3010311" cy="188000"/>
                </a:xfrm>
                <a:prstGeom prst="rect">
                  <a:avLst/>
                </a:prstGeom>
                <a:blipFill>
                  <a:blip r:embed="rId8"/>
                  <a:stretch>
                    <a:fillRect l="-405" t="-3226" b="-161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F59C93-6DA8-7DE4-C446-AAC4DE0F4270}"/>
              </a:ext>
            </a:extLst>
          </p:cNvPr>
          <p:cNvGrpSpPr/>
          <p:nvPr/>
        </p:nvGrpSpPr>
        <p:grpSpPr>
          <a:xfrm>
            <a:off x="864471" y="3517932"/>
            <a:ext cx="5225144" cy="2636733"/>
            <a:chOff x="864471" y="3517932"/>
            <a:chExt cx="5225144" cy="263673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DD93FD4-A48D-16AE-AC62-265D9F42B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4471" y="3517932"/>
              <a:ext cx="5225144" cy="263673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E87715B-B6E2-FCD7-AAB6-DDDB6D0C3A94}"/>
                    </a:ext>
                  </a:extLst>
                </p:cNvPr>
                <p:cNvSpPr txBox="1"/>
                <p:nvPr/>
              </p:nvSpPr>
              <p:spPr>
                <a:xfrm>
                  <a:off x="1630608" y="5237248"/>
                  <a:ext cx="3692870" cy="2084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𝐷𝐹</m:t>
                            </m:r>
                          </m:e>
                          <m:sup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𝑆𝑝𝑟𝑒𝑎𝑑</m:t>
                            </m:r>
                          </m:sup>
                        </m:sSup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2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𝑆𝑝𝑟𝑒𝑎𝑑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0;</m:t>
                            </m:r>
                            <m:r>
                              <m:rPr>
                                <m:sty m:val="p"/>
                              </m:rPr>
                              <a:rPr lang="en-GB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oMath>
                    </m:oMathPara>
                  </a14:m>
                  <a:endParaRPr lang="en-GB" sz="12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E87715B-B6E2-FCD7-AAB6-DDDB6D0C3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0608" y="5237248"/>
                  <a:ext cx="3692870" cy="208455"/>
                </a:xfrm>
                <a:prstGeom prst="rect">
                  <a:avLst/>
                </a:prstGeom>
                <a:blipFill>
                  <a:blip r:embed="rId10"/>
                  <a:stretch>
                    <a:fillRect l="-495" b="-1764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7FBA8AE-661C-22D7-9CCE-2A7A6386920B}"/>
              </a:ext>
            </a:extLst>
          </p:cNvPr>
          <p:cNvSpPr/>
          <p:nvPr/>
        </p:nvSpPr>
        <p:spPr>
          <a:xfrm>
            <a:off x="5862069" y="1980344"/>
            <a:ext cx="322820" cy="345056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88A5C8F-A0DE-BC4D-FEF0-4A325D2094FC}"/>
              </a:ext>
            </a:extLst>
          </p:cNvPr>
          <p:cNvSpPr/>
          <p:nvPr/>
        </p:nvSpPr>
        <p:spPr>
          <a:xfrm rot="10800000">
            <a:off x="5851070" y="4638298"/>
            <a:ext cx="322820" cy="345056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9F1750B-5BE6-B6FA-204C-5529F86EC778}"/>
              </a:ext>
            </a:extLst>
          </p:cNvPr>
          <p:cNvSpPr/>
          <p:nvPr/>
        </p:nvSpPr>
        <p:spPr>
          <a:xfrm rot="5400000">
            <a:off x="7073332" y="3417882"/>
            <a:ext cx="322820" cy="345056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5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E256C6-4EA5-CFAF-A8FE-8621DC7C5E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a) Swap vs Bond Market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DBC93A-150D-53BE-70B4-AEB32C91AC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I. General Principles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AA8C7D-D75C-D2DC-F630-5F9B3F58B8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6738" y="1042988"/>
            <a:ext cx="11215687" cy="4973764"/>
          </a:xfrm>
        </p:spPr>
        <p:txBody>
          <a:bodyPr/>
          <a:lstStyle/>
          <a:p>
            <a:pPr marL="0" indent="0">
              <a:buNone/>
            </a:pPr>
            <a:r>
              <a:rPr lang="en-GB" sz="2800" u="sng" dirty="0"/>
              <a:t>Swap Market Advantages:</a:t>
            </a:r>
          </a:p>
          <a:p>
            <a:endParaRPr lang="en-GB" sz="2800" dirty="0"/>
          </a:p>
          <a:p>
            <a:pPr lvl="1"/>
            <a:r>
              <a:rPr lang="en-GB" sz="2000" dirty="0"/>
              <a:t>More Liquidity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More Depth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Better Correlation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Less Government Dependant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No Cash Exchanged at T0 (Swap are entered at par) 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No Risk of Default (only counterparty risk)</a:t>
            </a:r>
          </a:p>
          <a:p>
            <a:pPr lvl="1"/>
            <a:endParaRPr lang="en-GB" sz="20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2A8B897-7CAD-4995-5083-5766D3B0B365}"/>
              </a:ext>
            </a:extLst>
          </p:cNvPr>
          <p:cNvSpPr/>
          <p:nvPr/>
        </p:nvSpPr>
        <p:spPr>
          <a:xfrm>
            <a:off x="4763589" y="1854924"/>
            <a:ext cx="653142" cy="2586445"/>
          </a:xfrm>
          <a:prstGeom prst="righ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9B759D-93A8-8865-FEDB-180CF73481F9}"/>
              </a:ext>
            </a:extLst>
          </p:cNvPr>
          <p:cNvSpPr txBox="1"/>
          <p:nvPr/>
        </p:nvSpPr>
        <p:spPr>
          <a:xfrm>
            <a:off x="5538651" y="2640314"/>
            <a:ext cx="40749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More Standardized 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en-GB" sz="2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More Accurate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C5C768DB-42D3-68A6-CDB6-DFDE4193E4FE}"/>
              </a:ext>
            </a:extLst>
          </p:cNvPr>
          <p:cNvSpPr/>
          <p:nvPr/>
        </p:nvSpPr>
        <p:spPr>
          <a:xfrm>
            <a:off x="7946436" y="2477587"/>
            <a:ext cx="653142" cy="1341116"/>
          </a:xfrm>
          <a:prstGeom prst="righ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D9628-3D56-1E01-02A8-0D20B9881C5F}"/>
              </a:ext>
            </a:extLst>
          </p:cNvPr>
          <p:cNvSpPr txBox="1"/>
          <p:nvPr/>
        </p:nvSpPr>
        <p:spPr>
          <a:xfrm>
            <a:off x="8743507" y="2794202"/>
            <a:ext cx="2894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GB" sz="2000" b="1" dirty="0">
                <a:solidFill>
                  <a:schemeClr val="accent4"/>
                </a:solidFill>
              </a:rPr>
              <a:t>Better Real-World Market Representation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BF3B22E7-0A33-1C95-5AB7-15374DBCCD65}"/>
              </a:ext>
            </a:extLst>
          </p:cNvPr>
          <p:cNvSpPr/>
          <p:nvPr/>
        </p:nvSpPr>
        <p:spPr>
          <a:xfrm>
            <a:off x="7946436" y="4582744"/>
            <a:ext cx="653142" cy="1341116"/>
          </a:xfrm>
          <a:prstGeom prst="righ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AE2B2-07B3-BF7E-CB26-7F9E4788A33A}"/>
              </a:ext>
            </a:extLst>
          </p:cNvPr>
          <p:cNvSpPr txBox="1"/>
          <p:nvPr/>
        </p:nvSpPr>
        <p:spPr>
          <a:xfrm>
            <a:off x="8743507" y="4899359"/>
            <a:ext cx="2894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GB" sz="2000" b="1" dirty="0">
                <a:solidFill>
                  <a:schemeClr val="accent4"/>
                </a:solidFill>
              </a:rPr>
              <a:t>Better Hedging Instruments</a:t>
            </a:r>
          </a:p>
        </p:txBody>
      </p:sp>
    </p:spTree>
    <p:extLst>
      <p:ext uri="{BB962C8B-B14F-4D97-AF65-F5344CB8AC3E}">
        <p14:creationId xmlns:p14="http://schemas.microsoft.com/office/powerpoint/2010/main" val="42007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0D129-A42C-4399-AAFB-29BF24B7B4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b) OIS -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916F8-28C2-2D26-CAEC-BCF4329760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I. General Principles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E81C8-E943-7405-B1EA-CDBE6B0554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6737" y="1042988"/>
            <a:ext cx="6076109" cy="5286094"/>
          </a:xfrm>
        </p:spPr>
        <p:txBody>
          <a:bodyPr/>
          <a:lstStyle/>
          <a:p>
            <a:r>
              <a:rPr lang="en-GB" dirty="0"/>
              <a:t>Market standard for discounting collateralized cashflows</a:t>
            </a:r>
          </a:p>
          <a:p>
            <a:endParaRPr lang="en-GB" dirty="0"/>
          </a:p>
          <a:p>
            <a:r>
              <a:rPr lang="en-GB" dirty="0"/>
              <a:t>Best available proxies for risk-free rates</a:t>
            </a:r>
          </a:p>
          <a:p>
            <a:endParaRPr lang="en-GB" dirty="0"/>
          </a:p>
          <a:p>
            <a:r>
              <a:rPr lang="en-GB" dirty="0"/>
              <a:t>Recommended by academics (e.g. Hull &amp; White) for derivatives valuation</a:t>
            </a:r>
          </a:p>
          <a:p>
            <a:endParaRPr lang="en-GB" dirty="0"/>
          </a:p>
          <a:p>
            <a:r>
              <a:rPr lang="en-GB" dirty="0"/>
              <a:t>Allow borrowing/investing at a given reference rate on every single date</a:t>
            </a:r>
          </a:p>
          <a:p>
            <a:endParaRPr lang="en-GB" dirty="0"/>
          </a:p>
          <a:p>
            <a:r>
              <a:rPr lang="en-GB" dirty="0"/>
              <a:t>From Oct-2019 to Dec-2021, </a:t>
            </a:r>
            <a:r>
              <a:rPr lang="en-GB" b="1" dirty="0">
                <a:solidFill>
                  <a:schemeClr val="accent4"/>
                </a:solidFill>
              </a:rPr>
              <a:t>EONIA = €STR + 8.5 bps</a:t>
            </a:r>
          </a:p>
          <a:p>
            <a:pPr marL="0" indent="0">
              <a:buNone/>
            </a:pPr>
            <a:r>
              <a:rPr lang="en-GB" dirty="0"/>
              <a:t>     From 1-Jan-2022, </a:t>
            </a:r>
            <a:r>
              <a:rPr lang="en-GB" u="sng" dirty="0"/>
              <a:t>EONIA got discontinued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DA3E4-321B-DC38-D0EA-93D1BCFB4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485" y="1340330"/>
            <a:ext cx="5114777" cy="4424955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AD21A25-4AD8-5E6C-CD0A-7984062F2C51}"/>
              </a:ext>
            </a:extLst>
          </p:cNvPr>
          <p:cNvSpPr txBox="1">
            <a:spLocks/>
          </p:cNvSpPr>
          <p:nvPr/>
        </p:nvSpPr>
        <p:spPr>
          <a:xfrm>
            <a:off x="6580011" y="1042988"/>
            <a:ext cx="5014296" cy="3982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856C"/>
              </a:buClr>
              <a:buFont typeface="Wingdings" pitchFamily="2" charset="2"/>
              <a:buChar char="§"/>
              <a:defRPr sz="2000" b="0" i="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>
                <a:solidFill>
                  <a:schemeClr val="bg1"/>
                </a:solidFill>
              </a:rPr>
              <a:t>Overnight – Swap Spread History</a:t>
            </a:r>
          </a:p>
        </p:txBody>
      </p:sp>
    </p:spTree>
    <p:extLst>
      <p:ext uri="{BB962C8B-B14F-4D97-AF65-F5344CB8AC3E}">
        <p14:creationId xmlns:p14="http://schemas.microsoft.com/office/powerpoint/2010/main" val="213478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row: Circular 22">
            <a:extLst>
              <a:ext uri="{FF2B5EF4-FFF2-40B4-BE49-F238E27FC236}">
                <a16:creationId xmlns:a16="http://schemas.microsoft.com/office/drawing/2014/main" id="{96E5FE1B-E155-70ED-0711-360343034237}"/>
              </a:ext>
            </a:extLst>
          </p:cNvPr>
          <p:cNvSpPr/>
          <p:nvPr/>
        </p:nvSpPr>
        <p:spPr>
          <a:xfrm rot="5845710">
            <a:off x="4281293" y="2835372"/>
            <a:ext cx="3521322" cy="3765303"/>
          </a:xfrm>
          <a:prstGeom prst="circularArrow">
            <a:avLst>
              <a:gd name="adj1" fmla="val 5689"/>
              <a:gd name="adj2" fmla="val 419094"/>
              <a:gd name="adj3" fmla="val 13590809"/>
              <a:gd name="adj4" fmla="val 16431227"/>
              <a:gd name="adj5" fmla="val 5908"/>
            </a:avLst>
          </a:prstGeom>
          <a:solidFill>
            <a:schemeClr val="accent2">
              <a:lumMod val="40000"/>
              <a:lumOff val="60000"/>
            </a:schemeClr>
          </a:solidFill>
          <a:scene3d>
            <a:camera prst="orthographicFront"/>
            <a:lightRig rig="chilly" dir="t"/>
          </a:scene3d>
          <a:sp3d z="-12700" extrusionH="1700" prstMaterial="translucentPowder">
            <a:bevelT w="25400" h="6350" prst="softRound"/>
            <a:bevelB w="0" h="0" prst="convex"/>
          </a:sp3d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277D5-9E98-3DF3-A941-EB968977C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52" y="75792"/>
            <a:ext cx="9222417" cy="631751"/>
          </a:xfrm>
        </p:spPr>
        <p:txBody>
          <a:bodyPr/>
          <a:lstStyle/>
          <a:p>
            <a:r>
              <a:rPr lang="en-GB" dirty="0"/>
              <a:t>c) Bootstrapping – High-Level Principle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9F44579-0FF2-7572-27F0-0BADD83978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4573402"/>
              </p:ext>
            </p:extLst>
          </p:nvPr>
        </p:nvGraphicFramePr>
        <p:xfrm>
          <a:off x="2565186" y="707543"/>
          <a:ext cx="6809996" cy="4515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Graphic 14" descr="Research with solid fill">
            <a:extLst>
              <a:ext uri="{FF2B5EF4-FFF2-40B4-BE49-F238E27FC236}">
                <a16:creationId xmlns:a16="http://schemas.microsoft.com/office/drawing/2014/main" id="{742B9A7C-590D-B304-4426-EE03BFAFE2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2446" y="2070671"/>
            <a:ext cx="479014" cy="479014"/>
          </a:xfrm>
          <a:prstGeom prst="rect">
            <a:avLst/>
          </a:prstGeom>
        </p:spPr>
      </p:pic>
      <p:pic>
        <p:nvPicPr>
          <p:cNvPr id="17" name="Graphic 16" descr="Golden Ratio with solid fill">
            <a:extLst>
              <a:ext uri="{FF2B5EF4-FFF2-40B4-BE49-F238E27FC236}">
                <a16:creationId xmlns:a16="http://schemas.microsoft.com/office/drawing/2014/main" id="{2A5FEF41-24A2-730B-3A9C-1F83A688DA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3231" y="4100840"/>
            <a:ext cx="610998" cy="610998"/>
          </a:xfrm>
          <a:prstGeom prst="rect">
            <a:avLst/>
          </a:prstGeom>
        </p:spPr>
      </p:pic>
      <p:pic>
        <p:nvPicPr>
          <p:cNvPr id="19" name="Graphic 18" descr="Calculator with solid fill">
            <a:extLst>
              <a:ext uri="{FF2B5EF4-FFF2-40B4-BE49-F238E27FC236}">
                <a16:creationId xmlns:a16="http://schemas.microsoft.com/office/drawing/2014/main" id="{EFE72BA5-E9A4-EADA-68CF-07E442C136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58753" y="4100840"/>
            <a:ext cx="643855" cy="643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325D50-691A-454E-1FA0-A7EBBB8BC60A}"/>
              </a:ext>
            </a:extLst>
          </p:cNvPr>
          <p:cNvSpPr txBox="1"/>
          <p:nvPr/>
        </p:nvSpPr>
        <p:spPr>
          <a:xfrm>
            <a:off x="4540324" y="5401655"/>
            <a:ext cx="300325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GB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Root-Finding</a:t>
            </a:r>
          </a:p>
          <a:p>
            <a:pPr algn="ctr"/>
            <a:r>
              <a:rPr lang="en-GB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Algorithm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1029D-8346-1F8B-CBCA-26012583FDF4}"/>
              </a:ext>
            </a:extLst>
          </p:cNvPr>
          <p:cNvSpPr txBox="1"/>
          <p:nvPr/>
        </p:nvSpPr>
        <p:spPr>
          <a:xfrm>
            <a:off x="1731069" y="2843345"/>
            <a:ext cx="300325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</a:rPr>
              <a:t>Next Instrument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5AD29-F897-B0AF-598E-7C0BCB29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50" y="6435968"/>
            <a:ext cx="3693258" cy="316402"/>
          </a:xfrm>
        </p:spPr>
        <p:txBody>
          <a:bodyPr/>
          <a:lstStyle/>
          <a:p>
            <a:r>
              <a:rPr lang="en-GB" dirty="0"/>
              <a:t>I. General Principles</a:t>
            </a:r>
          </a:p>
          <a:p>
            <a:endParaRPr lang="en-GB" dirty="0"/>
          </a:p>
        </p:txBody>
      </p:sp>
      <p:sp>
        <p:nvSpPr>
          <p:cNvPr id="4" name="Highlight Selection">
            <a:extLst>
              <a:ext uri="{FF2B5EF4-FFF2-40B4-BE49-F238E27FC236}">
                <a16:creationId xmlns:a16="http://schemas.microsoft.com/office/drawing/2014/main" id="{9B8E95D6-9D8A-1E12-17CC-0C7294DBF33F}"/>
              </a:ext>
            </a:extLst>
          </p:cNvPr>
          <p:cNvSpPr/>
          <p:nvPr/>
        </p:nvSpPr>
        <p:spPr>
          <a:xfrm>
            <a:off x="4865511" y="1038578"/>
            <a:ext cx="2212622" cy="907716"/>
          </a:xfrm>
          <a:prstGeom prst="roundRect">
            <a:avLst/>
          </a:prstGeom>
          <a:noFill/>
          <a:ln w="57150">
            <a:solidFill>
              <a:schemeClr val="accent4">
                <a:alpha val="30196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Highlight pricing">
            <a:extLst>
              <a:ext uri="{FF2B5EF4-FFF2-40B4-BE49-F238E27FC236}">
                <a16:creationId xmlns:a16="http://schemas.microsoft.com/office/drawing/2014/main" id="{D59CCA7C-FB9C-0002-8C8B-4F01BC95570E}"/>
              </a:ext>
            </a:extLst>
          </p:cNvPr>
          <p:cNvSpPr/>
          <p:nvPr/>
        </p:nvSpPr>
        <p:spPr>
          <a:xfrm>
            <a:off x="7083662" y="3952481"/>
            <a:ext cx="2212622" cy="907716"/>
          </a:xfrm>
          <a:prstGeom prst="roundRect">
            <a:avLst/>
          </a:prstGeom>
          <a:noFill/>
          <a:ln w="57150">
            <a:solidFill>
              <a:schemeClr val="accent4">
                <a:alpha val="30196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ighlight Calibration">
            <a:extLst>
              <a:ext uri="{FF2B5EF4-FFF2-40B4-BE49-F238E27FC236}">
                <a16:creationId xmlns:a16="http://schemas.microsoft.com/office/drawing/2014/main" id="{30889880-83AA-307B-8C8D-CBFFBE8F64C1}"/>
              </a:ext>
            </a:extLst>
          </p:cNvPr>
          <p:cNvSpPr/>
          <p:nvPr/>
        </p:nvSpPr>
        <p:spPr>
          <a:xfrm>
            <a:off x="3176184" y="3968909"/>
            <a:ext cx="2212622" cy="907716"/>
          </a:xfrm>
          <a:prstGeom prst="roundRect">
            <a:avLst/>
          </a:prstGeom>
          <a:noFill/>
          <a:ln w="57150">
            <a:solidFill>
              <a:schemeClr val="accent4">
                <a:alpha val="30196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Highlight pricing 2">
            <a:extLst>
              <a:ext uri="{FF2B5EF4-FFF2-40B4-BE49-F238E27FC236}">
                <a16:creationId xmlns:a16="http://schemas.microsoft.com/office/drawing/2014/main" id="{B2DFADB0-376F-E8EF-7FF0-2CB4556C8B08}"/>
              </a:ext>
            </a:extLst>
          </p:cNvPr>
          <p:cNvSpPr/>
          <p:nvPr/>
        </p:nvSpPr>
        <p:spPr>
          <a:xfrm>
            <a:off x="7107077" y="3975810"/>
            <a:ext cx="2212622" cy="907716"/>
          </a:xfrm>
          <a:prstGeom prst="roundRect">
            <a:avLst/>
          </a:prstGeom>
          <a:noFill/>
          <a:ln w="57150">
            <a:solidFill>
              <a:schemeClr val="accent4">
                <a:alpha val="30196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EFC6A1-130B-E4D5-FF1B-4287A23CEE93}"/>
                  </a:ext>
                </a:extLst>
              </p:cNvPr>
              <p:cNvSpPr txBox="1"/>
              <p:nvPr/>
            </p:nvSpPr>
            <p:spPr>
              <a:xfrm>
                <a:off x="7740775" y="1221446"/>
                <a:ext cx="4858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𝐹𝐼𝑋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EFC6A1-130B-E4D5-FF1B-4287A23CE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775" y="1221446"/>
                <a:ext cx="485882" cy="369332"/>
              </a:xfrm>
              <a:prstGeom prst="rect">
                <a:avLst/>
              </a:prstGeom>
              <a:blipFill>
                <a:blip r:embed="rId13"/>
                <a:stretch>
                  <a:fillRect r="-13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2CD4A7-F0AB-B9A3-3627-CD0377B9774F}"/>
              </a:ext>
            </a:extLst>
          </p:cNvPr>
          <p:cNvCxnSpPr>
            <a:cxnSpLocks/>
          </p:cNvCxnSpPr>
          <p:nvPr/>
        </p:nvCxnSpPr>
        <p:spPr>
          <a:xfrm flipH="1">
            <a:off x="8341360" y="1337699"/>
            <a:ext cx="777461" cy="49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62D3D7-C8E9-2B8D-C7E1-471501CCFA1C}"/>
              </a:ext>
            </a:extLst>
          </p:cNvPr>
          <p:cNvSpPr txBox="1"/>
          <p:nvPr/>
        </p:nvSpPr>
        <p:spPr>
          <a:xfrm>
            <a:off x="9102988" y="1121643"/>
            <a:ext cx="221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Regression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Formula Target Different">
                <a:extLst>
                  <a:ext uri="{FF2B5EF4-FFF2-40B4-BE49-F238E27FC236}">
                    <a16:creationId xmlns:a16="http://schemas.microsoft.com/office/drawing/2014/main" id="{E8EE1F26-13FF-B105-3A0C-90DFDA4B7AAB}"/>
                  </a:ext>
                </a:extLst>
              </p:cNvPr>
              <p:cNvSpPr txBox="1"/>
              <p:nvPr/>
            </p:nvSpPr>
            <p:spPr>
              <a:xfrm>
                <a:off x="7695352" y="5058884"/>
                <a:ext cx="1841785" cy="398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𝐹𝐼𝑋</m:t>
                              </m:r>
                            </m:sup>
                          </m:sSup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𝐹𝐼𝑋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Formula Target Different">
                <a:extLst>
                  <a:ext uri="{FF2B5EF4-FFF2-40B4-BE49-F238E27FC236}">
                    <a16:creationId xmlns:a16="http://schemas.microsoft.com/office/drawing/2014/main" id="{E8EE1F26-13FF-B105-3A0C-90DFDA4B7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352" y="5058884"/>
                <a:ext cx="1841785" cy="398955"/>
              </a:xfrm>
              <a:prstGeom prst="rect">
                <a:avLst/>
              </a:prstGeom>
              <a:blipFill>
                <a:blip r:embed="rId14"/>
                <a:stretch>
                  <a:fillRect t="-1538" r="-132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Not Good">
            <a:extLst>
              <a:ext uri="{FF2B5EF4-FFF2-40B4-BE49-F238E27FC236}">
                <a16:creationId xmlns:a16="http://schemas.microsoft.com/office/drawing/2014/main" id="{9E4B9263-D94B-3CDA-2548-BD8DAA171F4F}"/>
              </a:ext>
            </a:extLst>
          </p:cNvPr>
          <p:cNvSpPr/>
          <p:nvPr/>
        </p:nvSpPr>
        <p:spPr>
          <a:xfrm>
            <a:off x="9261073" y="5113712"/>
            <a:ext cx="305498" cy="278435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Good" descr="Checkmark with solid fill">
            <a:extLst>
              <a:ext uri="{FF2B5EF4-FFF2-40B4-BE49-F238E27FC236}">
                <a16:creationId xmlns:a16="http://schemas.microsoft.com/office/drawing/2014/main" id="{5EDDE467-F149-FB2F-AA9E-8993B06151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251589" y="5058884"/>
            <a:ext cx="374865" cy="374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ormula Target Equal">
                <a:extLst>
                  <a:ext uri="{FF2B5EF4-FFF2-40B4-BE49-F238E27FC236}">
                    <a16:creationId xmlns:a16="http://schemas.microsoft.com/office/drawing/2014/main" id="{E0F64FCA-D8D8-A51B-72AF-98D9719BF499}"/>
                  </a:ext>
                </a:extLst>
              </p:cNvPr>
              <p:cNvSpPr txBox="1"/>
              <p:nvPr/>
            </p:nvSpPr>
            <p:spPr>
              <a:xfrm>
                <a:off x="7695351" y="5057533"/>
                <a:ext cx="1841785" cy="398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𝐹𝐼𝑋</m:t>
                              </m:r>
                            </m:sup>
                          </m:sSup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𝐹𝐼𝑋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Formula Target Equal">
                <a:extLst>
                  <a:ext uri="{FF2B5EF4-FFF2-40B4-BE49-F238E27FC236}">
                    <a16:creationId xmlns:a16="http://schemas.microsoft.com/office/drawing/2014/main" id="{E0F64FCA-D8D8-A51B-72AF-98D9719BF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351" y="5057533"/>
                <a:ext cx="1841785" cy="398955"/>
              </a:xfrm>
              <a:prstGeom prst="rect">
                <a:avLst/>
              </a:prstGeom>
              <a:blipFill>
                <a:blip r:embed="rId17"/>
                <a:stretch>
                  <a:fillRect t="-1538" r="-132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520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554E121-9A93-478A-B665-7FADC7F9FB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>
                                            <p:graphicEl>
                                              <a:dgm id="{9554E121-9A93-478A-B665-7FADC7F9FB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580BCC2-4431-46BF-B7BE-7AF6DF6F12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800"/>
                                        <p:tgtEl>
                                          <p:spTgt spid="12">
                                            <p:graphicEl>
                                              <a:dgm id="{A580BCC2-4431-46BF-B7BE-7AF6DF6F12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0A4FAE4-8B89-4EAE-8A72-59E0430A11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>
                                            <p:graphicEl>
                                              <a:dgm id="{90A4FAE4-8B89-4EAE-8A72-59E0430A11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A87A42D-A64F-460F-A832-4DC76B72D0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>
                                            <p:graphicEl>
                                              <a:dgm id="{DA87A42D-A64F-460F-A832-4DC76B72D0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8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7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mph" presetSubtype="0" repeatCount="200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7" dur="7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3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4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mph" presetSubtype="0" repeatCount="2000" fill="hold" grpId="4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95" dur="7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5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" presetClass="emph" presetSubtype="0" repeatCount="2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Scale>
                                      <p:cBhvr>
                                        <p:cTn id="112" dur="8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0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554E121-9A93-478A-B665-7FADC7F9FB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00"/>
                                        <p:tgtEl>
                                          <p:spTgt spid="12">
                                            <p:graphicEl>
                                              <a:dgm id="{9554E121-9A93-478A-B665-7FADC7F9FB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580BCC2-4431-46BF-B7BE-7AF6DF6F12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2600"/>
                                        <p:tgtEl>
                                          <p:spTgt spid="12">
                                            <p:graphicEl>
                                              <a:dgm id="{A580BCC2-4431-46BF-B7BE-7AF6DF6F12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0A4FAE4-8B89-4EAE-8A72-59E0430A11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12">
                                            <p:graphicEl>
                                              <a:dgm id="{90A4FAE4-8B89-4EAE-8A72-59E0430A11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A87A42D-A64F-460F-A832-4DC76B72D0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000"/>
                                        <p:tgtEl>
                                          <p:spTgt spid="12">
                                            <p:graphicEl>
                                              <a:dgm id="{DA87A42D-A64F-460F-A832-4DC76B72D0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Graphic spid="12" grpId="0">
        <p:bldSub>
          <a:bldDgm bld="one"/>
        </p:bldSub>
      </p:bldGraphic>
      <p:bldGraphic spid="12" grpId="1" uiExpand="1">
        <p:bldSub>
          <a:bldDgm bld="one"/>
        </p:bldSub>
      </p:bldGraphic>
      <p:bldP spid="24" grpId="0"/>
      <p:bldP spid="26" grpId="0"/>
      <p:bldP spid="4" grpId="0" animBg="1"/>
      <p:bldP spid="4" grpId="1" animBg="1"/>
      <p:bldP spid="4" grpId="2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9" grpId="0"/>
      <p:bldP spid="20" grpId="0"/>
      <p:bldP spid="21" grpId="0"/>
      <p:bldP spid="21" grpId="1"/>
      <p:bldP spid="22" grpId="0" animBg="1"/>
      <p:bldP spid="22" grpId="1" animBg="1"/>
      <p:bldP spid="22" grpId="2" animBg="1"/>
      <p:bldP spid="22" grpId="3" animBg="1"/>
      <p:bldP spid="22" grpId="4" animBg="1"/>
      <p:bldP spid="28" grpId="1"/>
      <p:bldP spid="28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56D18-2E0E-237F-4ED4-1979DE710F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II Bootstrapping Theory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957A9E-35F0-016F-3F33-8CDB279BF5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a) Interest Rates Types</a:t>
            </a:r>
          </a:p>
        </p:txBody>
      </p:sp>
    </p:spTree>
    <p:extLst>
      <p:ext uri="{BB962C8B-B14F-4D97-AF65-F5344CB8AC3E}">
        <p14:creationId xmlns:p14="http://schemas.microsoft.com/office/powerpoint/2010/main" val="1986394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3C8010AD-5EEE-4340-BED5-CCBC17C9F0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4681288"/>
                  </p:ext>
                </p:extLst>
              </p:nvPr>
            </p:nvGraphicFramePr>
            <p:xfrm>
              <a:off x="236143" y="2708257"/>
              <a:ext cx="11593619" cy="2853838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1882689">
                      <a:extLst>
                        <a:ext uri="{9D8B030D-6E8A-4147-A177-3AD203B41FA5}">
                          <a16:colId xmlns:a16="http://schemas.microsoft.com/office/drawing/2014/main" val="1658455561"/>
                        </a:ext>
                      </a:extLst>
                    </a:gridCol>
                    <a:gridCol w="4620296">
                      <a:extLst>
                        <a:ext uri="{9D8B030D-6E8A-4147-A177-3AD203B41FA5}">
                          <a16:colId xmlns:a16="http://schemas.microsoft.com/office/drawing/2014/main" val="886577839"/>
                        </a:ext>
                      </a:extLst>
                    </a:gridCol>
                    <a:gridCol w="2434632">
                      <a:extLst>
                        <a:ext uri="{9D8B030D-6E8A-4147-A177-3AD203B41FA5}">
                          <a16:colId xmlns:a16="http://schemas.microsoft.com/office/drawing/2014/main" val="1138159574"/>
                        </a:ext>
                      </a:extLst>
                    </a:gridCol>
                    <a:gridCol w="2656002">
                      <a:extLst>
                        <a:ext uri="{9D8B030D-6E8A-4147-A177-3AD203B41FA5}">
                          <a16:colId xmlns:a16="http://schemas.microsoft.com/office/drawing/2014/main" val="1186132142"/>
                        </a:ext>
                      </a:extLst>
                    </a:gridCol>
                  </a:tblGrid>
                  <a:tr h="3949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Interest Rate 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Description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Single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Multiple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3544273"/>
                      </a:ext>
                    </a:extLst>
                  </a:tr>
                  <a:tr h="8196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dirty="0">
                              <a:solidFill>
                                <a:schemeClr val="accent5"/>
                              </a:solidFill>
                            </a:rPr>
                            <a:t>Simple</a:t>
                          </a: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Interest paid on the </a:t>
                          </a:r>
                          <a:r>
                            <a:rPr lang="en-GB" sz="1400" u="sng" dirty="0"/>
                            <a:t>principal</a:t>
                          </a:r>
                          <a:r>
                            <a:rPr lang="en-GB" sz="1400" u="none" dirty="0"/>
                            <a:t> only</a:t>
                          </a:r>
                          <a:endParaRPr lang="en-GB" sz="1400" b="1" u="none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𝐹𝑉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(0,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GB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GB" sz="140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𝐹𝑉</m:t>
                                </m:r>
                                <m:d>
                                  <m:dPr>
                                    <m:ctrl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GB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GB" sz="140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31632967"/>
                      </a:ext>
                    </a:extLst>
                  </a:tr>
                  <a:tr h="8196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dirty="0">
                              <a:solidFill>
                                <a:schemeClr val="accent5"/>
                              </a:solidFill>
                            </a:rPr>
                            <a:t>Compounded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Interest paid on the </a:t>
                          </a:r>
                          <a:r>
                            <a:rPr lang="en-GB" sz="1400" u="sng" dirty="0"/>
                            <a:t>principal</a:t>
                          </a:r>
                          <a:r>
                            <a:rPr lang="en-GB" sz="1400" dirty="0"/>
                            <a:t> &amp; the </a:t>
                          </a:r>
                          <a:r>
                            <a:rPr lang="en-GB" sz="1400" u="sng" dirty="0"/>
                            <a:t>previous interests</a:t>
                          </a:r>
                          <a:r>
                            <a:rPr lang="en-GB" sz="1400" u="none" dirty="0"/>
                            <a:t> at</a:t>
                          </a:r>
                          <a:r>
                            <a:rPr lang="en-GB" sz="1400" dirty="0"/>
                            <a:t> </a:t>
                          </a:r>
                          <a:r>
                            <a:rPr lang="en-GB" sz="1400" b="1" dirty="0">
                              <a:solidFill>
                                <a:schemeClr val="accent4"/>
                              </a:solidFill>
                            </a:rPr>
                            <a:t>discrete dates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𝐹𝑉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(0,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sSup>
                                  <m:sSupPr>
                                    <m:ctrl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d>
                                      <m:dPr>
                                        <m:ctrlP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f>
                                          <m:fPr>
                                            <m:ctrlPr>
                                              <a:rPr lang="en-GB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GB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140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𝐹𝑉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(0,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nary>
                                  <m:naryPr>
                                    <m:chr m:val="∏"/>
                                    <m:ctrl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GB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1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GB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GB" sz="1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GB" sz="1400" i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7615459"/>
                      </a:ext>
                    </a:extLst>
                  </a:tr>
                  <a:tr h="8196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dirty="0">
                              <a:solidFill>
                                <a:schemeClr val="accent5"/>
                              </a:solidFill>
                            </a:rPr>
                            <a:t>Continuous</a:t>
                          </a: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Interest paid on the </a:t>
                          </a:r>
                          <a:r>
                            <a:rPr lang="en-GB" sz="1400" u="sng" dirty="0"/>
                            <a:t>principal</a:t>
                          </a:r>
                          <a:r>
                            <a:rPr lang="en-GB" sz="1400" dirty="0"/>
                            <a:t> &amp; the </a:t>
                          </a:r>
                          <a:r>
                            <a:rPr lang="en-GB" sz="1400" u="sng" dirty="0"/>
                            <a:t>previous interests </a:t>
                          </a:r>
                          <a:r>
                            <a:rPr lang="en-GB" sz="1400" b="1" dirty="0">
                              <a:solidFill>
                                <a:schemeClr val="accent4"/>
                              </a:solidFill>
                            </a:rPr>
                            <a:t>continuously</a:t>
                          </a:r>
                          <a:r>
                            <a:rPr lang="en-GB" sz="1400" dirty="0"/>
                            <a:t> (i.e. distance between compounding period mathematically converging to zero)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𝐹𝑉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(0,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𝑟𝑡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140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𝐹𝑉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(0,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nary>
                                      <m:naryPr>
                                        <m:ctrlP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GB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𝑑𝑠</m:t>
                                        </m:r>
                                      </m:e>
                                    </m:nary>
                                  </m:sup>
                                </m:sSup>
                              </m:oMath>
                            </m:oMathPara>
                          </a14:m>
                          <a:endParaRPr lang="en-GB" sz="1400" i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8681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3C8010AD-5EEE-4340-BED5-CCBC17C9F0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4681288"/>
                  </p:ext>
                </p:extLst>
              </p:nvPr>
            </p:nvGraphicFramePr>
            <p:xfrm>
              <a:off x="236143" y="2708257"/>
              <a:ext cx="11593619" cy="2853838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1882689">
                      <a:extLst>
                        <a:ext uri="{9D8B030D-6E8A-4147-A177-3AD203B41FA5}">
                          <a16:colId xmlns:a16="http://schemas.microsoft.com/office/drawing/2014/main" val="1658455561"/>
                        </a:ext>
                      </a:extLst>
                    </a:gridCol>
                    <a:gridCol w="4620296">
                      <a:extLst>
                        <a:ext uri="{9D8B030D-6E8A-4147-A177-3AD203B41FA5}">
                          <a16:colId xmlns:a16="http://schemas.microsoft.com/office/drawing/2014/main" val="886577839"/>
                        </a:ext>
                      </a:extLst>
                    </a:gridCol>
                    <a:gridCol w="2434632">
                      <a:extLst>
                        <a:ext uri="{9D8B030D-6E8A-4147-A177-3AD203B41FA5}">
                          <a16:colId xmlns:a16="http://schemas.microsoft.com/office/drawing/2014/main" val="1138159574"/>
                        </a:ext>
                      </a:extLst>
                    </a:gridCol>
                    <a:gridCol w="2656002">
                      <a:extLst>
                        <a:ext uri="{9D8B030D-6E8A-4147-A177-3AD203B41FA5}">
                          <a16:colId xmlns:a16="http://schemas.microsoft.com/office/drawing/2014/main" val="1186132142"/>
                        </a:ext>
                      </a:extLst>
                    </a:gridCol>
                  </a:tblGrid>
                  <a:tr h="3949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Interest Rate 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Description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Single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Multiple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3544273"/>
                      </a:ext>
                    </a:extLst>
                  </a:tr>
                  <a:tr h="8196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dirty="0">
                              <a:solidFill>
                                <a:schemeClr val="accent5"/>
                              </a:solidFill>
                            </a:rPr>
                            <a:t>Simple</a:t>
                          </a: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Interest paid on the </a:t>
                          </a:r>
                          <a:r>
                            <a:rPr lang="en-GB" sz="1400" u="sng" dirty="0"/>
                            <a:t>principal</a:t>
                          </a:r>
                          <a:r>
                            <a:rPr lang="en-GB" sz="1400" u="none" dirty="0"/>
                            <a:t> only</a:t>
                          </a:r>
                          <a:endParaRPr lang="en-GB" sz="1400" b="1" u="none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66750" t="-48889" r="-109250" b="-2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6468" t="-48889" r="-229" b="-2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1632967"/>
                      </a:ext>
                    </a:extLst>
                  </a:tr>
                  <a:tr h="8196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dirty="0">
                              <a:solidFill>
                                <a:schemeClr val="accent5"/>
                              </a:solidFill>
                            </a:rPr>
                            <a:t>Compounded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1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Interest paid on the </a:t>
                          </a:r>
                          <a:r>
                            <a:rPr lang="en-GB" sz="1400" u="sng" dirty="0"/>
                            <a:t>principal</a:t>
                          </a:r>
                          <a:r>
                            <a:rPr lang="en-GB" sz="1400" dirty="0"/>
                            <a:t> &amp; the </a:t>
                          </a:r>
                          <a:r>
                            <a:rPr lang="en-GB" sz="1400" u="sng" dirty="0"/>
                            <a:t>previous interests</a:t>
                          </a:r>
                          <a:r>
                            <a:rPr lang="en-GB" sz="1400" u="none" dirty="0"/>
                            <a:t> at</a:t>
                          </a:r>
                          <a:r>
                            <a:rPr lang="en-GB" sz="1400" dirty="0"/>
                            <a:t> </a:t>
                          </a:r>
                          <a:r>
                            <a:rPr lang="en-GB" sz="1400" b="1" dirty="0">
                              <a:solidFill>
                                <a:schemeClr val="accent4"/>
                              </a:solidFill>
                            </a:rPr>
                            <a:t>discrete dates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66750" t="-150000" r="-109250" b="-1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6468" t="-150000" r="-229" b="-1149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7615459"/>
                      </a:ext>
                    </a:extLst>
                  </a:tr>
                  <a:tr h="8196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dirty="0">
                              <a:solidFill>
                                <a:schemeClr val="accent5"/>
                              </a:solidFill>
                            </a:rPr>
                            <a:t>Continuous</a:t>
                          </a: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Interest paid on the </a:t>
                          </a:r>
                          <a:r>
                            <a:rPr lang="en-GB" sz="1400" u="sng" dirty="0"/>
                            <a:t>principal</a:t>
                          </a:r>
                          <a:r>
                            <a:rPr lang="en-GB" sz="1400" dirty="0"/>
                            <a:t> &amp; the </a:t>
                          </a:r>
                          <a:r>
                            <a:rPr lang="en-GB" sz="1400" u="sng" dirty="0"/>
                            <a:t>previous interests </a:t>
                          </a:r>
                          <a:r>
                            <a:rPr lang="en-GB" sz="1400" b="1" dirty="0">
                              <a:solidFill>
                                <a:schemeClr val="accent4"/>
                              </a:solidFill>
                            </a:rPr>
                            <a:t>continuously</a:t>
                          </a:r>
                          <a:r>
                            <a:rPr lang="en-GB" sz="1400" dirty="0"/>
                            <a:t> (i.e. distance between compounding period mathematically converging to zero)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66750" t="-248148" r="-109250" b="-1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6468" t="-248148" r="-229" b="-1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8681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193433-D4A5-209E-A405-515EFD0E06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a) Interest Rates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5AB6C-843C-3B77-1BA6-79E71D5607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II. Bootstrapping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77F984-042F-6587-5F30-98238FD691AE}"/>
                  </a:ext>
                </a:extLst>
              </p:cNvPr>
              <p:cNvSpPr txBox="1"/>
              <p:nvPr/>
            </p:nvSpPr>
            <p:spPr>
              <a:xfrm>
                <a:off x="305813" y="833253"/>
                <a:ext cx="235083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𝐹𝑉</m:t>
                      </m:r>
                      <m:d>
                        <m:d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𝐹𝑢𝑡𝑢𝑟𝑒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1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77F984-042F-6587-5F30-98238FD69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3" y="833253"/>
                <a:ext cx="2350836" cy="184666"/>
              </a:xfrm>
              <a:prstGeom prst="rect">
                <a:avLst/>
              </a:prstGeom>
              <a:blipFill>
                <a:blip r:embed="rId3"/>
                <a:stretch>
                  <a:fillRect l="-1036" r="-777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435475-6B73-5B05-C9DC-E64F144874B2}"/>
              </a:ext>
            </a:extLst>
          </p:cNvPr>
          <p:cNvCxnSpPr>
            <a:cxnSpLocks/>
          </p:cNvCxnSpPr>
          <p:nvPr/>
        </p:nvCxnSpPr>
        <p:spPr>
          <a:xfrm>
            <a:off x="115747" y="2497101"/>
            <a:ext cx="1183440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445743-DB62-ED14-67AC-E74F9BB1B39F}"/>
                  </a:ext>
                </a:extLst>
              </p:cNvPr>
              <p:cNvSpPr txBox="1"/>
              <p:nvPr/>
            </p:nvSpPr>
            <p:spPr>
              <a:xfrm>
                <a:off x="305813" y="1072240"/>
                <a:ext cx="15679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𝑃𝑟𝑖𝑛𝑐𝑖𝑝𝑎𝑙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𝐴𝑚𝑜𝑢𝑛𝑡</m:t>
                      </m:r>
                    </m:oMath>
                  </m:oMathPara>
                </a14:m>
                <a:endParaRPr lang="en-GB" sz="1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445743-DB62-ED14-67AC-E74F9BB1B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3" y="1072240"/>
                <a:ext cx="1567930" cy="184666"/>
              </a:xfrm>
              <a:prstGeom prst="rect">
                <a:avLst/>
              </a:prstGeom>
              <a:blipFill>
                <a:blip r:embed="rId4"/>
                <a:stretch>
                  <a:fillRect l="-1946" t="-3333" r="-1946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245E87-B879-1E7C-EFF8-ADDE22D84F43}"/>
                  </a:ext>
                </a:extLst>
              </p:cNvPr>
              <p:cNvSpPr txBox="1"/>
              <p:nvPr/>
            </p:nvSpPr>
            <p:spPr>
              <a:xfrm>
                <a:off x="305813" y="1296477"/>
                <a:ext cx="174022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𝑌𝑒𝑎𝑟𝑙𝑦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𝐼𝑛𝑡𝑒𝑟𝑒𝑠𝑡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</m:oMath>
                  </m:oMathPara>
                </a14:m>
                <a:endParaRPr lang="en-GB" sz="1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245E87-B879-1E7C-EFF8-ADDE22D84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3" y="1296477"/>
                <a:ext cx="1740220" cy="184666"/>
              </a:xfrm>
              <a:prstGeom prst="rect">
                <a:avLst/>
              </a:prstGeom>
              <a:blipFill>
                <a:blip r:embed="rId5"/>
                <a:stretch>
                  <a:fillRect l="-699" t="-6667" r="-1399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791C36-72EF-5C4F-6FE7-B31DFA0392A3}"/>
                  </a:ext>
                </a:extLst>
              </p:cNvPr>
              <p:cNvSpPr txBox="1"/>
              <p:nvPr/>
            </p:nvSpPr>
            <p:spPr>
              <a:xfrm>
                <a:off x="305813" y="1524724"/>
                <a:ext cx="330821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𝐶𝑜𝑚𝑝𝑜𝑢𝑛𝑑𝑖𝑛𝑔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𝑃𝑒𝑟𝑖𝑜𝑑𝑠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</m:oMath>
                  </m:oMathPara>
                </a14:m>
                <a:endParaRPr lang="en-GB" sz="1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791C36-72EF-5C4F-6FE7-B31DFA039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3" y="1524724"/>
                <a:ext cx="3308213" cy="184666"/>
              </a:xfrm>
              <a:prstGeom prst="rect">
                <a:avLst/>
              </a:prstGeom>
              <a:blipFill>
                <a:blip r:embed="rId6"/>
                <a:stretch>
                  <a:fillRect l="-184" t="-3333" r="-552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311E9E-0CB3-0100-7331-5795E721489A}"/>
                  </a:ext>
                </a:extLst>
              </p:cNvPr>
              <p:cNvSpPr txBox="1"/>
              <p:nvPr/>
            </p:nvSpPr>
            <p:spPr>
              <a:xfrm>
                <a:off x="305813" y="1758677"/>
                <a:ext cx="294221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𝐴𝑐𝑐𝑟𝑢𝑎𝑙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𝑌𝑒𝑎𝑟𝑠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311E9E-0CB3-0100-7331-5795E7214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3" y="1758677"/>
                <a:ext cx="2942216" cy="184666"/>
              </a:xfrm>
              <a:prstGeom prst="rect">
                <a:avLst/>
              </a:prstGeom>
              <a:blipFill>
                <a:blip r:embed="rId7"/>
                <a:stretch>
                  <a:fillRect l="-621" t="-3226" r="-1449" b="-354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E926CF3-D4E0-E260-9B08-7128EC1FE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688357"/>
              </p:ext>
            </p:extLst>
          </p:nvPr>
        </p:nvGraphicFramePr>
        <p:xfrm>
          <a:off x="4154318" y="800073"/>
          <a:ext cx="2071869" cy="1463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80409">
                  <a:extLst>
                    <a:ext uri="{9D8B030D-6E8A-4147-A177-3AD203B41FA5}">
                      <a16:colId xmlns:a16="http://schemas.microsoft.com/office/drawing/2014/main" val="4144377888"/>
                    </a:ext>
                  </a:extLst>
                </a:gridCol>
                <a:gridCol w="491460">
                  <a:extLst>
                    <a:ext uri="{9D8B030D-6E8A-4147-A177-3AD203B41FA5}">
                      <a16:colId xmlns:a16="http://schemas.microsoft.com/office/drawing/2014/main" val="2670213653"/>
                    </a:ext>
                  </a:extLst>
                </a:gridCol>
              </a:tblGrid>
              <a:tr h="217320">
                <a:tc>
                  <a:txBody>
                    <a:bodyPr/>
                    <a:lstStyle/>
                    <a:p>
                      <a:r>
                        <a:rPr lang="en-GB" sz="1000" dirty="0"/>
                        <a:t>Compounding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948916"/>
                  </a:ext>
                </a:extLst>
              </a:tr>
              <a:tr h="217320">
                <a:tc>
                  <a:txBody>
                    <a:bodyPr/>
                    <a:lstStyle/>
                    <a:p>
                      <a:r>
                        <a:rPr lang="en-GB" sz="1000" dirty="0"/>
                        <a:t>Yearly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813920"/>
                  </a:ext>
                </a:extLst>
              </a:tr>
              <a:tr h="217320">
                <a:tc>
                  <a:txBody>
                    <a:bodyPr/>
                    <a:lstStyle/>
                    <a:p>
                      <a:r>
                        <a:rPr lang="en-GB" sz="1000" dirty="0"/>
                        <a:t>Semi-Annually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648418"/>
                  </a:ext>
                </a:extLst>
              </a:tr>
              <a:tr h="217320">
                <a:tc>
                  <a:txBody>
                    <a:bodyPr/>
                    <a:lstStyle/>
                    <a:p>
                      <a:r>
                        <a:rPr lang="en-GB" sz="1000" dirty="0"/>
                        <a:t>Quarterly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052626"/>
                  </a:ext>
                </a:extLst>
              </a:tr>
              <a:tr h="217320">
                <a:tc>
                  <a:txBody>
                    <a:bodyPr/>
                    <a:lstStyle/>
                    <a:p>
                      <a:r>
                        <a:rPr lang="en-GB" sz="1000" dirty="0"/>
                        <a:t>Monthly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723208"/>
                  </a:ext>
                </a:extLst>
              </a:tr>
              <a:tr h="217320">
                <a:tc>
                  <a:txBody>
                    <a:bodyPr/>
                    <a:lstStyle/>
                    <a:p>
                      <a:r>
                        <a:rPr lang="en-GB" sz="1000" dirty="0"/>
                        <a:t>Daily*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360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19374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C600E339-2A8E-0FE6-33BA-B38E98877237}"/>
              </a:ext>
            </a:extLst>
          </p:cNvPr>
          <p:cNvSpPr txBox="1"/>
          <p:nvPr/>
        </p:nvSpPr>
        <p:spPr>
          <a:xfrm>
            <a:off x="4154318" y="2226645"/>
            <a:ext cx="11568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i="1" dirty="0"/>
              <a:t>*Set by convention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1997A6B-7F79-CC56-6315-54016910C910}"/>
              </a:ext>
            </a:extLst>
          </p:cNvPr>
          <p:cNvGrpSpPr/>
          <p:nvPr/>
        </p:nvGrpSpPr>
        <p:grpSpPr>
          <a:xfrm>
            <a:off x="6714701" y="1188126"/>
            <a:ext cx="5255727" cy="645570"/>
            <a:chOff x="2636415" y="4268822"/>
            <a:chExt cx="5255727" cy="64557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C54A574-2D40-928A-388D-059F30DAC12E}"/>
                </a:ext>
              </a:extLst>
            </p:cNvPr>
            <p:cNvGrpSpPr/>
            <p:nvPr/>
          </p:nvGrpSpPr>
          <p:grpSpPr>
            <a:xfrm>
              <a:off x="2636415" y="4268822"/>
              <a:ext cx="5255727" cy="645570"/>
              <a:chOff x="4698983" y="4270934"/>
              <a:chExt cx="2733606" cy="524540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17116F48-DFE8-6F19-798D-E380DB82FE87}"/>
                  </a:ext>
                </a:extLst>
              </p:cNvPr>
              <p:cNvSpPr/>
              <p:nvPr/>
            </p:nvSpPr>
            <p:spPr>
              <a:xfrm>
                <a:off x="4698983" y="4270934"/>
                <a:ext cx="2733606" cy="524540"/>
              </a:xfrm>
              <a:prstGeom prst="roundRect">
                <a:avLst>
                  <a:gd name="adj" fmla="val 7951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D60A529-1E31-3797-7F76-13EB044EB1F2}"/>
                      </a:ext>
                    </a:extLst>
                  </p:cNvPr>
                  <p:cNvSpPr txBox="1"/>
                  <p:nvPr/>
                </p:nvSpPr>
                <p:spPr>
                  <a:xfrm>
                    <a:off x="6299889" y="4344184"/>
                    <a:ext cx="1059537" cy="40889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GB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1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40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GB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→∞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GB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en-GB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num>
                                        <m:den>
                                          <m:r>
                                            <a:rPr lang="en-GB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GB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GB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GB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𝑟𝑡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en-GB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D60A529-1E31-3797-7F76-13EB044EB1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9889" y="4344184"/>
                    <a:ext cx="1059537" cy="40889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EEDE02-48D1-1182-F4FE-D6A9CE9C5FF5}"/>
                  </a:ext>
                </a:extLst>
              </p:cNvPr>
              <p:cNvSpPr txBox="1"/>
              <p:nvPr/>
            </p:nvSpPr>
            <p:spPr>
              <a:xfrm>
                <a:off x="4756055" y="4423593"/>
                <a:ext cx="1197865" cy="2500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sz="1400" dirty="0">
                    <a:solidFill>
                      <a:schemeClr val="bg1"/>
                    </a:solidFill>
                  </a:rPr>
                  <a:t>REMINDER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F2E1DB8-4EC1-A8F4-5A55-7E7F6FC5238C}"/>
                    </a:ext>
                  </a:extLst>
                </p:cNvPr>
                <p:cNvSpPr txBox="1"/>
                <p:nvPr/>
              </p:nvSpPr>
              <p:spPr>
                <a:xfrm>
                  <a:off x="3536604" y="4313091"/>
                  <a:ext cx="2037103" cy="5456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1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140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GB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GB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f>
                                      <m:fPr>
                                        <m:ctrlPr>
                                          <a:rPr lang="en-GB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GB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  <m:r>
                              <a:rPr lang="en-GB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func>
                      </m:oMath>
                    </m:oMathPara>
                  </a14:m>
                  <a:endParaRPr lang="en-GB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F2E1DB8-4EC1-A8F4-5A55-7E7F6FC523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604" y="4313091"/>
                  <a:ext cx="2037103" cy="54566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752989A-4DF2-F28C-1B91-451A82ED76AC}"/>
                    </a:ext>
                  </a:extLst>
                </p:cNvPr>
                <p:cNvSpPr txBox="1"/>
                <p:nvPr/>
              </p:nvSpPr>
              <p:spPr>
                <a:xfrm>
                  <a:off x="5518872" y="4460469"/>
                  <a:ext cx="2532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752989A-4DF2-F28C-1B91-451A82ED7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872" y="4460469"/>
                  <a:ext cx="25327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1428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276B9F-AA26-DED7-047A-49AB4DFBCF0F}"/>
                  </a:ext>
                </a:extLst>
              </p:cNvPr>
              <p:cNvSpPr txBox="1"/>
              <p:nvPr/>
            </p:nvSpPr>
            <p:spPr>
              <a:xfrm>
                <a:off x="236143" y="2216483"/>
                <a:ext cx="330545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𝑐𝑜𝑚𝑝𝑜𝑢𝑛𝑑𝑖𝑛𝑔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𝑃𝑒𝑟𝑖𝑜𝑑𝑠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GB" sz="1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276B9F-AA26-DED7-047A-49AB4DFBC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43" y="2216483"/>
                <a:ext cx="3305457" cy="184666"/>
              </a:xfrm>
              <a:prstGeom prst="rect">
                <a:avLst/>
              </a:prstGeom>
              <a:blipFill>
                <a:blip r:embed="rId11"/>
                <a:stretch>
                  <a:fillRect t="-6667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B3BA63-40B3-46B1-6F39-7459338D4981}"/>
                  </a:ext>
                </a:extLst>
              </p:cNvPr>
              <p:cNvSpPr txBox="1"/>
              <p:nvPr/>
            </p:nvSpPr>
            <p:spPr>
              <a:xfrm>
                <a:off x="236159" y="1948665"/>
                <a:ext cx="364801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𝐴𝑐𝑐𝑟𝑢𝑎𝑙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𝑚𝑢𝑙𝑡𝑖𝑝𝑙𝑒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𝑝𝑒𝑟𝑖𝑜𝑑𝑠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𝑌𝑒𝑎𝑟𝑠</m:t>
                      </m:r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B3BA63-40B3-46B1-6F39-7459338D4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59" y="1948665"/>
                <a:ext cx="3648013" cy="276999"/>
              </a:xfrm>
              <a:prstGeom prst="rect">
                <a:avLst/>
              </a:prstGeom>
              <a:blipFill>
                <a:blip r:embed="rId1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12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56D18-2E0E-237F-4ED4-1979DE710F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II Bootstrapping Theory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957A9E-35F0-016F-3F33-8CDB279BF5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b) Schedule Definition</a:t>
            </a:r>
          </a:p>
        </p:txBody>
      </p:sp>
    </p:spTree>
    <p:extLst>
      <p:ext uri="{BB962C8B-B14F-4D97-AF65-F5344CB8AC3E}">
        <p14:creationId xmlns:p14="http://schemas.microsoft.com/office/powerpoint/2010/main" val="1452767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4D167-4CB6-5A80-45AB-D2F439D796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b) Schedule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4CA087-6BA9-79B8-376D-7ED08D6DF3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5352510"/>
                  </p:ext>
                </p:extLst>
              </p:nvPr>
            </p:nvGraphicFramePr>
            <p:xfrm>
              <a:off x="477359" y="1047103"/>
              <a:ext cx="6425533" cy="148037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292718">
                      <a:extLst>
                        <a:ext uri="{9D8B030D-6E8A-4147-A177-3AD203B41FA5}">
                          <a16:colId xmlns:a16="http://schemas.microsoft.com/office/drawing/2014/main" val="3492841754"/>
                        </a:ext>
                      </a:extLst>
                    </a:gridCol>
                    <a:gridCol w="1551963">
                      <a:extLst>
                        <a:ext uri="{9D8B030D-6E8A-4147-A177-3AD203B41FA5}">
                          <a16:colId xmlns:a16="http://schemas.microsoft.com/office/drawing/2014/main" val="1401862420"/>
                        </a:ext>
                      </a:extLst>
                    </a:gridCol>
                    <a:gridCol w="1241571">
                      <a:extLst>
                        <a:ext uri="{9D8B030D-6E8A-4147-A177-3AD203B41FA5}">
                          <a16:colId xmlns:a16="http://schemas.microsoft.com/office/drawing/2014/main" val="385261060"/>
                        </a:ext>
                      </a:extLst>
                    </a:gridCol>
                    <a:gridCol w="2339281">
                      <a:extLst>
                        <a:ext uri="{9D8B030D-6E8A-4147-A177-3AD203B41FA5}">
                          <a16:colId xmlns:a16="http://schemas.microsoft.com/office/drawing/2014/main" val="19229302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Variable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Representation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Example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Principle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4547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Valuation Date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24-Jun-2021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81246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Quote Term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  <m:sup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𝑄𝑢𝑜𝑡𝑒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∈[1,2,…,</m:t>
                                </m:r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GB" sz="1100" dirty="0"/>
                        </a:p>
                        <a:p>
                          <a:pPr algn="ctr"/>
                          <a:endParaRPr lang="en-GB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1D, 2W, 3M, 15Y…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44475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4CA087-6BA9-79B8-376D-7ED08D6DF3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5352510"/>
                  </p:ext>
                </p:extLst>
              </p:nvPr>
            </p:nvGraphicFramePr>
            <p:xfrm>
              <a:off x="477359" y="1047103"/>
              <a:ext cx="6425533" cy="148037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292718">
                      <a:extLst>
                        <a:ext uri="{9D8B030D-6E8A-4147-A177-3AD203B41FA5}">
                          <a16:colId xmlns:a16="http://schemas.microsoft.com/office/drawing/2014/main" val="3492841754"/>
                        </a:ext>
                      </a:extLst>
                    </a:gridCol>
                    <a:gridCol w="1551963">
                      <a:extLst>
                        <a:ext uri="{9D8B030D-6E8A-4147-A177-3AD203B41FA5}">
                          <a16:colId xmlns:a16="http://schemas.microsoft.com/office/drawing/2014/main" val="1401862420"/>
                        </a:ext>
                      </a:extLst>
                    </a:gridCol>
                    <a:gridCol w="1241571">
                      <a:extLst>
                        <a:ext uri="{9D8B030D-6E8A-4147-A177-3AD203B41FA5}">
                          <a16:colId xmlns:a16="http://schemas.microsoft.com/office/drawing/2014/main" val="385261060"/>
                        </a:ext>
                      </a:extLst>
                    </a:gridCol>
                    <a:gridCol w="2339281">
                      <a:extLst>
                        <a:ext uri="{9D8B030D-6E8A-4147-A177-3AD203B41FA5}">
                          <a16:colId xmlns:a16="http://schemas.microsoft.com/office/drawing/2014/main" val="19229302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Variable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Representation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Example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Principle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4547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Valuation Date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3529" t="-101639" r="-232157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24-Jun-2021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5000" t="-101639" r="-1042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8124639"/>
                      </a:ext>
                    </a:extLst>
                  </a:tr>
                  <a:tr h="738696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Quote Term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3529" t="-100820" r="-232157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1D, 2W, 3M, 15Y…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44475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76A054A-4B7D-FCFD-698A-0A36FBC23D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213975"/>
                  </p:ext>
                </p:extLst>
              </p:nvPr>
            </p:nvGraphicFramePr>
            <p:xfrm>
              <a:off x="477358" y="3024922"/>
              <a:ext cx="11549799" cy="282149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301108">
                      <a:extLst>
                        <a:ext uri="{9D8B030D-6E8A-4147-A177-3AD203B41FA5}">
                          <a16:colId xmlns:a16="http://schemas.microsoft.com/office/drawing/2014/main" val="3492841754"/>
                        </a:ext>
                      </a:extLst>
                    </a:gridCol>
                    <a:gridCol w="1549950">
                      <a:extLst>
                        <a:ext uri="{9D8B030D-6E8A-4147-A177-3AD203B41FA5}">
                          <a16:colId xmlns:a16="http://schemas.microsoft.com/office/drawing/2014/main" val="1401862420"/>
                        </a:ext>
                      </a:extLst>
                    </a:gridCol>
                    <a:gridCol w="1260362">
                      <a:extLst>
                        <a:ext uri="{9D8B030D-6E8A-4147-A177-3AD203B41FA5}">
                          <a16:colId xmlns:a16="http://schemas.microsoft.com/office/drawing/2014/main" val="385261060"/>
                        </a:ext>
                      </a:extLst>
                    </a:gridCol>
                    <a:gridCol w="2265028">
                      <a:extLst>
                        <a:ext uri="{9D8B030D-6E8A-4147-A177-3AD203B41FA5}">
                          <a16:colId xmlns:a16="http://schemas.microsoft.com/office/drawing/2014/main" val="1922930267"/>
                        </a:ext>
                      </a:extLst>
                    </a:gridCol>
                    <a:gridCol w="5173351">
                      <a:extLst>
                        <a:ext uri="{9D8B030D-6E8A-4147-A177-3AD203B41FA5}">
                          <a16:colId xmlns:a16="http://schemas.microsoft.com/office/drawing/2014/main" val="13412553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Variable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Representation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Example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Instrument 1 - Deposit</a:t>
                          </a:r>
                        </a:p>
                        <a:p>
                          <a:pPr algn="ctr"/>
                          <a:r>
                            <a:rPr lang="en-GB" sz="1400" dirty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Principle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Instrument 2 - OIS</a:t>
                          </a:r>
                        </a:p>
                        <a:p>
                          <a:pPr algn="ctr"/>
                          <a:r>
                            <a:rPr lang="en-GB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Principle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4547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Spot Date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𝑆𝑝𝑜𝑡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25-Jun-2021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𝑆𝑝𝑜𝑡</m:t>
                                    </m:r>
                                  </m:sub>
                                </m:s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𝑆𝑝𝑜𝑡</m:t>
                                    </m:r>
                                  </m:sub>
                                </m:s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𝐵𝐷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4412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Maturity Date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GB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1400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  <m:r>
                                          <a:rPr lang="en-GB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≡</m:t>
                                    </m:r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25-Jun-2023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  <m:sup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𝑄𝑢𝑜𝑡𝑒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𝑆𝑝𝑜𝑡</m:t>
                                    </m:r>
                                  </m:sub>
                                </m:s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  <m:sup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𝑄𝑢𝑜𝑡𝑒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97631333"/>
                      </a:ext>
                    </a:extLst>
                  </a:tr>
                  <a:tr h="878303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Cashflow Date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≡</m:t>
                                </m:r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∈[1,2,…,</m:t>
                                </m:r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GB" sz="11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25-Jun-2022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                                                                         </m:t>
                                          </m:r>
                                          <m:r>
                                            <a:rPr lang="en-GB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𝑖𝑓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GB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  </m:t>
                                              </m:r>
                                              <m:r>
                                                <a:rPr lang="en-GB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𝑄𝑢𝑜𝑡𝑒</m:t>
                                              </m:r>
                                            </m:sup>
                                          </m:sSubSup>
                                          <m:r>
                                            <a:rPr lang="en-GB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≤1</m:t>
                                          </m:r>
                                          <m:r>
                                            <a:rPr lang="en-GB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GB" sz="1400" b="0" dirty="0"/>
                                            <m:t> 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d>
                                            <m:dPr>
                                              <m:begChr m:val="{"/>
                                              <m:endChr m:val=""/>
                                              <m:ctrlPr>
                                                <a:rPr lang="en-GB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GB" sz="14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GB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𝑇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𝑆𝑝𝑜𝑡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GB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GB" sz="1400" b="0" i="1" dirty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GB" sz="1400" b="0" i="1" dirty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GB" sz="1400" b="0" i="1" dirty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𝑠</m:t>
                                                        </m:r>
                                                        <m:r>
                                                          <a:rPr lang="en-GB" sz="1400" b="0" i="1" dirty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14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𝐴</m:t>
                                                    </m:r>
                                                    <m:r>
                                                      <a:rPr lang="en-GB" sz="14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𝑐𝑐𝑟𝑢𝑎𝑙</m:t>
                                                    </m:r>
                                                    <m:r>
                                                      <a:rPr lang="en-GB" sz="14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  <m:r>
                                                      <a:rPr lang="en-GB" sz="14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𝑃𝑒𝑟𝑖𝑜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en-GB" sz="1400" b="0" i="1" dirty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GB" sz="1400" b="0" i="1" dirty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𝑑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GB" sz="1400" b="0" i="1" dirty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∗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GB" sz="14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  </m:t>
                                                    </m:r>
                                                    <m:r>
                                                      <a:rPr lang="en-GB" sz="14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𝑖𝑓</m:t>
                                                    </m:r>
                                                    <m:r>
                                                      <a:rPr lang="en-GB" sz="14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  <m:r>
                                                      <a:rPr lang="en-GB" sz="14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GB" sz="14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=1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GB" sz="1400" b="0" i="1" dirty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1400" b="0" i="1" dirty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𝑇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1400" b="0" i="1" dirty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GB" sz="14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−(</m:t>
                                                    </m:r>
                                                    <m:r>
                                                      <a:rPr lang="en-GB" sz="14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  <m:r>
                                                      <a:rPr lang="en-GB" sz="14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GB" sz="14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GB" sz="14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)×1</m:t>
                                                    </m:r>
                                                    <m:r>
                                                      <a:rPr lang="en-GB" sz="14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  <m:r>
                                                      <a:rPr lang="en-GB" sz="14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                   </m:t>
                                                    </m:r>
                                                    <m:r>
                                                      <a:rPr lang="en-GB" sz="14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𝑖𝑓</m:t>
                                                    </m:r>
                                                    <m:r>
                                                      <a:rPr lang="en-GB" sz="14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  <m:r>
                                                      <a:rPr lang="en-GB" sz="14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GB" sz="14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&gt;1</m:t>
                                                    </m:r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  <m:r>
                                            <a:rPr lang="en-GB" sz="1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GB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𝑖𝑓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GB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  </m:t>
                                              </m:r>
                                              <m:r>
                                                <a:rPr lang="en-GB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𝑄𝑢𝑜𝑡𝑒</m:t>
                                              </m:r>
                                            </m:sup>
                                          </m:sSubSup>
                                          <m:r>
                                            <a:rPr lang="en-GB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&gt;1</m:t>
                                          </m:r>
                                          <m:r>
                                            <a:rPr lang="en-GB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54292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Payment Date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𝑃𝐴𝑌</m:t>
                                    </m:r>
                                  </m:sup>
                                </m:sSubSup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≡</m:t>
                                </m:r>
                                <m:sSubSup>
                                  <m:sSubSupPr>
                                    <m:ctrlPr>
                                      <a:rPr lang="en-GB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𝑃𝐴𝑌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∈[1,2,…,</m:t>
                                </m:r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GB" sz="11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25-Jun-2021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𝑃𝐴𝑌</m:t>
                                    </m:r>
                                  </m:sup>
                                </m:sSubSup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𝑃𝐴𝑌</m:t>
                                    </m:r>
                                  </m:sup>
                                </m:sSubSup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𝐵𝐷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748597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76A054A-4B7D-FCFD-698A-0A36FBC23D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213975"/>
                  </p:ext>
                </p:extLst>
              </p:nvPr>
            </p:nvGraphicFramePr>
            <p:xfrm>
              <a:off x="477358" y="3024922"/>
              <a:ext cx="11549799" cy="282149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301108">
                      <a:extLst>
                        <a:ext uri="{9D8B030D-6E8A-4147-A177-3AD203B41FA5}">
                          <a16:colId xmlns:a16="http://schemas.microsoft.com/office/drawing/2014/main" val="3492841754"/>
                        </a:ext>
                      </a:extLst>
                    </a:gridCol>
                    <a:gridCol w="1549950">
                      <a:extLst>
                        <a:ext uri="{9D8B030D-6E8A-4147-A177-3AD203B41FA5}">
                          <a16:colId xmlns:a16="http://schemas.microsoft.com/office/drawing/2014/main" val="1401862420"/>
                        </a:ext>
                      </a:extLst>
                    </a:gridCol>
                    <a:gridCol w="1260362">
                      <a:extLst>
                        <a:ext uri="{9D8B030D-6E8A-4147-A177-3AD203B41FA5}">
                          <a16:colId xmlns:a16="http://schemas.microsoft.com/office/drawing/2014/main" val="385261060"/>
                        </a:ext>
                      </a:extLst>
                    </a:gridCol>
                    <a:gridCol w="2265028">
                      <a:extLst>
                        <a:ext uri="{9D8B030D-6E8A-4147-A177-3AD203B41FA5}">
                          <a16:colId xmlns:a16="http://schemas.microsoft.com/office/drawing/2014/main" val="1922930267"/>
                        </a:ext>
                      </a:extLst>
                    </a:gridCol>
                    <a:gridCol w="5173351">
                      <a:extLst>
                        <a:ext uri="{9D8B030D-6E8A-4147-A177-3AD203B41FA5}">
                          <a16:colId xmlns:a16="http://schemas.microsoft.com/office/drawing/2014/main" val="134125535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Variable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Representation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Example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Instrument 1 - Deposit</a:t>
                          </a:r>
                        </a:p>
                        <a:p>
                          <a:pPr algn="ctr"/>
                          <a:r>
                            <a:rPr lang="en-GB" sz="1400" dirty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Principle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Instrument 2 - OIS</a:t>
                          </a:r>
                        </a:p>
                        <a:p>
                          <a:pPr algn="ctr"/>
                          <a:r>
                            <a:rPr lang="en-GB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Principle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4547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Spot Date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3922" t="-142623" r="-561569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25-Jun-2021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2210" t="-142623" r="-230189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3322" t="-142623" r="-589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412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Maturity Date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3922" t="-242623" r="-56156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25-Jun-2023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2210" t="-242623" r="-23018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3322" t="-242623" r="-589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631333"/>
                      </a:ext>
                    </a:extLst>
                  </a:tr>
                  <a:tr h="1053084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Cashflow Date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3922" t="-120809" r="-561569" b="-497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25-Jun-2022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2210" t="-120809" r="-230189" b="-497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3322" t="-120809" r="-589" b="-497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5429227"/>
                      </a:ext>
                    </a:extLst>
                  </a:tr>
                  <a:tr h="508572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Payment Date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3922" t="-454762" r="-561569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25-Jun-2021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2210" t="-454762" r="-230189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3322" t="-454762" r="-589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48597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8033D01-BABB-75DC-2EAC-9F234D69AD36}"/>
              </a:ext>
            </a:extLst>
          </p:cNvPr>
          <p:cNvSpPr txBox="1"/>
          <p:nvPr/>
        </p:nvSpPr>
        <p:spPr>
          <a:xfrm>
            <a:off x="477358" y="755748"/>
            <a:ext cx="256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5"/>
                </a:solidFill>
              </a:rPr>
              <a:t>General Definitions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A0995F-85D4-17F5-F807-2212AEF871F4}"/>
              </a:ext>
            </a:extLst>
          </p:cNvPr>
          <p:cNvSpPr txBox="1"/>
          <p:nvPr/>
        </p:nvSpPr>
        <p:spPr>
          <a:xfrm>
            <a:off x="477358" y="2717145"/>
            <a:ext cx="3650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5"/>
                </a:solidFill>
              </a:defRPr>
            </a:lvl1pPr>
          </a:lstStyle>
          <a:p>
            <a:r>
              <a:rPr lang="en-GB" sz="1400" dirty="0"/>
              <a:t>Instrument Specific Definitions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E3AC8-E8A9-7ABE-2473-80EE9DCF3C91}"/>
              </a:ext>
            </a:extLst>
          </p:cNvPr>
          <p:cNvSpPr txBox="1"/>
          <p:nvPr/>
        </p:nvSpPr>
        <p:spPr>
          <a:xfrm>
            <a:off x="6845976" y="5785331"/>
            <a:ext cx="2034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/>
              <a:t>*Backward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D70FFF8-90A4-FB3B-FD70-9D91A103A8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5699536"/>
                  </p:ext>
                </p:extLst>
              </p:nvPr>
            </p:nvGraphicFramePr>
            <p:xfrm>
              <a:off x="7382887" y="460121"/>
              <a:ext cx="2560320" cy="898023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479650">
                      <a:extLst>
                        <a:ext uri="{9D8B030D-6E8A-4147-A177-3AD203B41FA5}">
                          <a16:colId xmlns:a16="http://schemas.microsoft.com/office/drawing/2014/main" val="3492841754"/>
                        </a:ext>
                      </a:extLst>
                    </a:gridCol>
                    <a:gridCol w="1080670">
                      <a:extLst>
                        <a:ext uri="{9D8B030D-6E8A-4147-A177-3AD203B41FA5}">
                          <a16:colId xmlns:a16="http://schemas.microsoft.com/office/drawing/2014/main" val="1401862420"/>
                        </a:ext>
                      </a:extLst>
                    </a:gridCol>
                  </a:tblGrid>
                  <a:tr h="299341">
                    <a:tc>
                      <a:txBody>
                        <a:bodyPr/>
                        <a:lstStyle/>
                        <a:p>
                          <a:r>
                            <a:rPr lang="en-GB" sz="1100" dirty="0"/>
                            <a:t>Variable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 dirty="0"/>
                            <a:t>Representation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4547024"/>
                      </a:ext>
                    </a:extLst>
                  </a:tr>
                  <a:tr h="299341">
                    <a:tc>
                      <a:txBody>
                        <a:bodyPr/>
                        <a:lstStyle/>
                        <a:p>
                          <a:r>
                            <a:rPr lang="en-GB" sz="1100" dirty="0"/>
                            <a:t>Number of Quotes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GB" sz="11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8124639"/>
                      </a:ext>
                    </a:extLst>
                  </a:tr>
                  <a:tr h="299341">
                    <a:tc>
                      <a:txBody>
                        <a:bodyPr/>
                        <a:lstStyle/>
                        <a:p>
                          <a:r>
                            <a:rPr lang="en-GB" sz="1100" dirty="0"/>
                            <a:t>Number of Cashflows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GB" sz="11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97563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D70FFF8-90A4-FB3B-FD70-9D91A103A8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5699536"/>
                  </p:ext>
                </p:extLst>
              </p:nvPr>
            </p:nvGraphicFramePr>
            <p:xfrm>
              <a:off x="7382887" y="460121"/>
              <a:ext cx="2560320" cy="898023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479650">
                      <a:extLst>
                        <a:ext uri="{9D8B030D-6E8A-4147-A177-3AD203B41FA5}">
                          <a16:colId xmlns:a16="http://schemas.microsoft.com/office/drawing/2014/main" val="3492841754"/>
                        </a:ext>
                      </a:extLst>
                    </a:gridCol>
                    <a:gridCol w="1080670">
                      <a:extLst>
                        <a:ext uri="{9D8B030D-6E8A-4147-A177-3AD203B41FA5}">
                          <a16:colId xmlns:a16="http://schemas.microsoft.com/office/drawing/2014/main" val="1401862420"/>
                        </a:ext>
                      </a:extLst>
                    </a:gridCol>
                  </a:tblGrid>
                  <a:tr h="299341">
                    <a:tc>
                      <a:txBody>
                        <a:bodyPr/>
                        <a:lstStyle/>
                        <a:p>
                          <a:r>
                            <a:rPr lang="en-GB" sz="1100" dirty="0"/>
                            <a:t>Variable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 dirty="0"/>
                            <a:t>Representation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4547024"/>
                      </a:ext>
                    </a:extLst>
                  </a:tr>
                  <a:tr h="299341">
                    <a:tc>
                      <a:txBody>
                        <a:bodyPr/>
                        <a:lstStyle/>
                        <a:p>
                          <a:r>
                            <a:rPr lang="en-GB" sz="1100" dirty="0"/>
                            <a:t>Number of Quotes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7079" t="-100000" r="-2247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8124639"/>
                      </a:ext>
                    </a:extLst>
                  </a:tr>
                  <a:tr h="299341">
                    <a:tc>
                      <a:txBody>
                        <a:bodyPr/>
                        <a:lstStyle/>
                        <a:p>
                          <a:r>
                            <a:rPr lang="en-GB" sz="1100" dirty="0"/>
                            <a:t>Number of Cashflows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7079" t="-204082" r="-2247" b="-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97563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37607E7-07BA-0135-A2A9-E5A749C90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50" y="6435968"/>
            <a:ext cx="3693258" cy="316402"/>
          </a:xfrm>
        </p:spPr>
        <p:txBody>
          <a:bodyPr/>
          <a:lstStyle/>
          <a:p>
            <a:r>
              <a:rPr lang="en-GB" dirty="0"/>
              <a:t>II. Bootstrapping Theory</a:t>
            </a:r>
          </a:p>
          <a:p>
            <a:endParaRPr lang="en-GB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8A43EDB-0C94-8D2B-FC4D-FC0FB71EEB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8614653"/>
              </p:ext>
            </p:extLst>
          </p:nvPr>
        </p:nvGraphicFramePr>
        <p:xfrm>
          <a:off x="7471403" y="811059"/>
          <a:ext cx="4170994" cy="2782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455928-868F-3DA6-0C40-4154117AD093}"/>
                  </a:ext>
                </a:extLst>
              </p:cNvPr>
              <p:cNvSpPr txBox="1"/>
              <p:nvPr/>
            </p:nvSpPr>
            <p:spPr>
              <a:xfrm>
                <a:off x="7471403" y="2327173"/>
                <a:ext cx="157799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455928-868F-3DA6-0C40-4154117AD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403" y="2327173"/>
                <a:ext cx="157799" cy="161583"/>
              </a:xfrm>
              <a:prstGeom prst="rect">
                <a:avLst/>
              </a:prstGeom>
              <a:blipFill>
                <a:blip r:embed="rId6"/>
                <a:stretch>
                  <a:fillRect l="-19231" r="-7692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C5A1082-AD63-AB8E-EB3D-EDA5C294E25C}"/>
                  </a:ext>
                </a:extLst>
              </p:cNvPr>
              <p:cNvSpPr txBox="1"/>
              <p:nvPr/>
            </p:nvSpPr>
            <p:spPr>
              <a:xfrm>
                <a:off x="7629202" y="2233838"/>
                <a:ext cx="318485" cy="174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𝑆𝑝𝑜𝑡</m:t>
                          </m:r>
                        </m:sub>
                      </m:sSub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C5A1082-AD63-AB8E-EB3D-EDA5C294E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202" y="2233838"/>
                <a:ext cx="318485" cy="174087"/>
              </a:xfrm>
              <a:prstGeom prst="rect">
                <a:avLst/>
              </a:prstGeom>
              <a:blipFill>
                <a:blip r:embed="rId7"/>
                <a:stretch>
                  <a:fillRect l="-9615" r="-5769" b="-206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7C3CFC-83EA-54B2-843A-420AF8119397}"/>
                  </a:ext>
                </a:extLst>
              </p:cNvPr>
              <p:cNvSpPr txBox="1"/>
              <p:nvPr/>
            </p:nvSpPr>
            <p:spPr>
              <a:xfrm>
                <a:off x="8385071" y="2338541"/>
                <a:ext cx="15465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7C3CFC-83EA-54B2-843A-420AF8119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071" y="2338541"/>
                <a:ext cx="154658" cy="161583"/>
              </a:xfrm>
              <a:prstGeom prst="rect">
                <a:avLst/>
              </a:prstGeom>
              <a:blipFill>
                <a:blip r:embed="rId8"/>
                <a:stretch>
                  <a:fillRect l="-20000" r="-8000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136D150-461E-7AFF-5A9C-4045DF35DA03}"/>
                  </a:ext>
                </a:extLst>
              </p:cNvPr>
              <p:cNvSpPr txBox="1"/>
              <p:nvPr/>
            </p:nvSpPr>
            <p:spPr>
              <a:xfrm>
                <a:off x="8556894" y="2258457"/>
                <a:ext cx="314766" cy="164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05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𝑃𝐴𝑌</m:t>
                          </m:r>
                        </m:sup>
                      </m:sSubSup>
                    </m:oMath>
                  </m:oMathPara>
                </a14:m>
                <a:endParaRPr lang="en-GB" sz="105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136D150-461E-7AFF-5A9C-4045DF35D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894" y="2258457"/>
                <a:ext cx="314766" cy="164469"/>
              </a:xfrm>
              <a:prstGeom prst="rect">
                <a:avLst/>
              </a:prstGeom>
              <a:blipFill>
                <a:blip r:embed="rId9"/>
                <a:stretch>
                  <a:fillRect l="-9804" r="-5882" b="-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FC4BD3-3308-1F2A-3DAC-BFACA40F3A63}"/>
                  </a:ext>
                </a:extLst>
              </p:cNvPr>
              <p:cNvSpPr txBox="1"/>
              <p:nvPr/>
            </p:nvSpPr>
            <p:spPr>
              <a:xfrm>
                <a:off x="9326209" y="2344605"/>
                <a:ext cx="157799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FC4BD3-3308-1F2A-3DAC-BFACA40F3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209" y="2344605"/>
                <a:ext cx="157799" cy="161583"/>
              </a:xfrm>
              <a:prstGeom prst="rect">
                <a:avLst/>
              </a:prstGeom>
              <a:blipFill>
                <a:blip r:embed="rId10"/>
                <a:stretch>
                  <a:fillRect l="-19231" r="-7692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35F2D3-B8E0-E897-A704-E9174F0A3293}"/>
                  </a:ext>
                </a:extLst>
              </p:cNvPr>
              <p:cNvSpPr txBox="1"/>
              <p:nvPr/>
            </p:nvSpPr>
            <p:spPr>
              <a:xfrm>
                <a:off x="9498032" y="2264521"/>
                <a:ext cx="314765" cy="1647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05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𝑃𝐴𝑌</m:t>
                          </m:r>
                        </m:sup>
                      </m:sSubSup>
                    </m:oMath>
                  </m:oMathPara>
                </a14:m>
                <a:endParaRPr lang="en-GB" sz="105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35F2D3-B8E0-E897-A704-E9174F0A3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032" y="2264521"/>
                <a:ext cx="314765" cy="164725"/>
              </a:xfrm>
              <a:prstGeom prst="rect">
                <a:avLst/>
              </a:prstGeom>
              <a:blipFill>
                <a:blip r:embed="rId11"/>
                <a:stretch>
                  <a:fillRect l="-9615" r="-5769" b="-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EE93D0-9333-3676-1E9D-88751080CE9F}"/>
                  </a:ext>
                </a:extLst>
              </p:cNvPr>
              <p:cNvSpPr txBox="1"/>
              <p:nvPr/>
            </p:nvSpPr>
            <p:spPr>
              <a:xfrm>
                <a:off x="10198451" y="2354063"/>
                <a:ext cx="295722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EE93D0-9333-3676-1E9D-88751080C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451" y="2354063"/>
                <a:ext cx="295722" cy="161583"/>
              </a:xfrm>
              <a:prstGeom prst="rect">
                <a:avLst/>
              </a:prstGeom>
              <a:blipFill>
                <a:blip r:embed="rId12"/>
                <a:stretch>
                  <a:fillRect l="-10417" r="-4167" b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5C9FB0-E34C-DCA4-9626-51BBC3FA4F7B}"/>
                  </a:ext>
                </a:extLst>
              </p:cNvPr>
              <p:cNvSpPr txBox="1"/>
              <p:nvPr/>
            </p:nvSpPr>
            <p:spPr>
              <a:xfrm>
                <a:off x="10394535" y="2248686"/>
                <a:ext cx="314765" cy="165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05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𝑃𝐴𝑌</m:t>
                          </m:r>
                        </m:sup>
                      </m:sSubSup>
                    </m:oMath>
                  </m:oMathPara>
                </a14:m>
                <a:endParaRPr lang="en-GB" sz="105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5C9FB0-E34C-DCA4-9626-51BBC3FA4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535" y="2248686"/>
                <a:ext cx="314765" cy="165302"/>
              </a:xfrm>
              <a:prstGeom prst="rect">
                <a:avLst/>
              </a:prstGeom>
              <a:blipFill>
                <a:blip r:embed="rId13"/>
                <a:stretch>
                  <a:fillRect l="-9615" r="-5769" b="-185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EF3135-77F9-28C6-0398-808FBB643588}"/>
                  </a:ext>
                </a:extLst>
              </p:cNvPr>
              <p:cNvSpPr txBox="1"/>
              <p:nvPr/>
            </p:nvSpPr>
            <p:spPr>
              <a:xfrm>
                <a:off x="11172101" y="2354063"/>
                <a:ext cx="16357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EF3135-77F9-28C6-0398-808FBB643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2101" y="2354063"/>
                <a:ext cx="163571" cy="161583"/>
              </a:xfrm>
              <a:prstGeom prst="rect">
                <a:avLst/>
              </a:prstGeom>
              <a:blipFill>
                <a:blip r:embed="rId14"/>
                <a:stretch>
                  <a:fillRect l="-18519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430CE7-A016-BA83-E30C-291767C29703}"/>
                  </a:ext>
                </a:extLst>
              </p:cNvPr>
              <p:cNvSpPr txBox="1"/>
              <p:nvPr/>
            </p:nvSpPr>
            <p:spPr>
              <a:xfrm>
                <a:off x="11277813" y="2238501"/>
                <a:ext cx="314765" cy="162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05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050" b="0" i="1" smtClean="0">
                              <a:latin typeface="Cambria Math" panose="02040503050406030204" pitchFamily="18" charset="0"/>
                            </a:rPr>
                            <m:t>𝑃𝐴𝑌</m:t>
                          </m:r>
                        </m:sup>
                      </m:sSubSup>
                    </m:oMath>
                  </m:oMathPara>
                </a14:m>
                <a:endParaRPr lang="en-GB" sz="105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430CE7-A016-BA83-E30C-291767C29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813" y="2238501"/>
                <a:ext cx="314765" cy="162096"/>
              </a:xfrm>
              <a:prstGeom prst="rect">
                <a:avLst/>
              </a:prstGeom>
              <a:blipFill>
                <a:blip r:embed="rId15"/>
                <a:stretch>
                  <a:fillRect l="-9615" r="-5769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8410D8-BB9B-68D3-551F-7262132E88E3}"/>
                  </a:ext>
                </a:extLst>
              </p:cNvPr>
              <p:cNvSpPr txBox="1"/>
              <p:nvPr/>
            </p:nvSpPr>
            <p:spPr>
              <a:xfrm>
                <a:off x="9036329" y="1499556"/>
                <a:ext cx="803246" cy="284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𝑄𝑢𝑜𝑡𝑒</m:t>
                          </m:r>
                        </m:sup>
                      </m:sSubSup>
                    </m:oMath>
                  </m:oMathPara>
                </a14:m>
                <a:endParaRPr lang="en-GB" sz="1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8410D8-BB9B-68D3-551F-7262132E8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329" y="1499556"/>
                <a:ext cx="803246" cy="28430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8693058-F26D-1C64-3DFA-72F91D6ED434}"/>
              </a:ext>
            </a:extLst>
          </p:cNvPr>
          <p:cNvSpPr txBox="1"/>
          <p:nvPr/>
        </p:nvSpPr>
        <p:spPr>
          <a:xfrm>
            <a:off x="9943207" y="2246381"/>
            <a:ext cx="10099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050" b="0" i="1" dirty="0">
                <a:latin typeface="Cambria Math" panose="02040503050406030204" pitchFamily="18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53D49F-1641-E38C-C0F9-0427937F4862}"/>
              </a:ext>
            </a:extLst>
          </p:cNvPr>
          <p:cNvSpPr txBox="1"/>
          <p:nvPr/>
        </p:nvSpPr>
        <p:spPr>
          <a:xfrm>
            <a:off x="3598877" y="6027237"/>
            <a:ext cx="45848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>
                <a:solidFill>
                  <a:schemeClr val="accent1"/>
                </a:solidFill>
              </a:rPr>
              <a:t>Note: dates are usually adjusted for calendar and business day conventions </a:t>
            </a:r>
          </a:p>
        </p:txBody>
      </p:sp>
    </p:spTree>
    <p:extLst>
      <p:ext uri="{BB962C8B-B14F-4D97-AF65-F5344CB8AC3E}">
        <p14:creationId xmlns:p14="http://schemas.microsoft.com/office/powerpoint/2010/main" val="2211152211"/>
      </p:ext>
    </p:extLst>
  </p:cSld>
  <p:clrMapOvr>
    <a:masterClrMapping/>
  </p:clrMapOvr>
</p:sld>
</file>

<file path=ppt/theme/theme1.xml><?xml version="1.0" encoding="utf-8"?>
<a:theme xmlns:a="http://schemas.openxmlformats.org/drawingml/2006/main" name="Acadia Theme 2022">
  <a:themeElements>
    <a:clrScheme name="Custom 3">
      <a:dk1>
        <a:srgbClr val="666666"/>
      </a:dk1>
      <a:lt1>
        <a:srgbClr val="FFFFFF"/>
      </a:lt1>
      <a:dk2>
        <a:srgbClr val="B2B2B2"/>
      </a:dk2>
      <a:lt2>
        <a:srgbClr val="E7E6E6"/>
      </a:lt2>
      <a:accent1>
        <a:srgbClr val="D34811"/>
      </a:accent1>
      <a:accent2>
        <a:srgbClr val="24A5BA"/>
      </a:accent2>
      <a:accent3>
        <a:srgbClr val="2A5496"/>
      </a:accent3>
      <a:accent4>
        <a:srgbClr val="E59D1F"/>
      </a:accent4>
      <a:accent5>
        <a:srgbClr val="00856C"/>
      </a:accent5>
      <a:accent6>
        <a:srgbClr val="00D2C7"/>
      </a:accent6>
      <a:hlink>
        <a:srgbClr val="65B6A6"/>
      </a:hlink>
      <a:folHlink>
        <a:srgbClr val="65B6A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adia Theme 2022" id="{8636476F-61FE-4AD4-9CE9-DB884C89FA7F}" vid="{AF4FFBBC-C66D-4580-B8E5-1F185A5B6F96}"/>
    </a:ext>
  </a:extLst>
</a:theme>
</file>

<file path=ppt/theme/theme10.xml><?xml version="1.0" encoding="utf-8"?>
<a:theme xmlns:a="http://schemas.openxmlformats.org/drawingml/2006/main" name="Green footer with logo">
  <a:themeElements>
    <a:clrScheme name="Acadia">
      <a:dk1>
        <a:srgbClr val="666666"/>
      </a:dk1>
      <a:lt1>
        <a:srgbClr val="FFFFFF"/>
      </a:lt1>
      <a:dk2>
        <a:srgbClr val="B2B2B2"/>
      </a:dk2>
      <a:lt2>
        <a:srgbClr val="E7E6E6"/>
      </a:lt2>
      <a:accent1>
        <a:srgbClr val="D34811"/>
      </a:accent1>
      <a:accent2>
        <a:srgbClr val="24A5BA"/>
      </a:accent2>
      <a:accent3>
        <a:srgbClr val="2A5496"/>
      </a:accent3>
      <a:accent4>
        <a:srgbClr val="E59D1F"/>
      </a:accent4>
      <a:accent5>
        <a:srgbClr val="00856C"/>
      </a:accent5>
      <a:accent6>
        <a:srgbClr val="00D2C7"/>
      </a:accent6>
      <a:hlink>
        <a:srgbClr val="05FAC1"/>
      </a:hlink>
      <a:folHlink>
        <a:srgbClr val="00856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White default slide">
  <a:themeElements>
    <a:clrScheme name="Acadia">
      <a:dk1>
        <a:srgbClr val="666666"/>
      </a:dk1>
      <a:lt1>
        <a:srgbClr val="FFFFFF"/>
      </a:lt1>
      <a:dk2>
        <a:srgbClr val="B2B2B2"/>
      </a:dk2>
      <a:lt2>
        <a:srgbClr val="E7E6E6"/>
      </a:lt2>
      <a:accent1>
        <a:srgbClr val="D34811"/>
      </a:accent1>
      <a:accent2>
        <a:srgbClr val="24A5BA"/>
      </a:accent2>
      <a:accent3>
        <a:srgbClr val="2A5496"/>
      </a:accent3>
      <a:accent4>
        <a:srgbClr val="E59D1F"/>
      </a:accent4>
      <a:accent5>
        <a:srgbClr val="00856C"/>
      </a:accent5>
      <a:accent6>
        <a:srgbClr val="00D2C7"/>
      </a:accent6>
      <a:hlink>
        <a:srgbClr val="05FAC1"/>
      </a:hlink>
      <a:folHlink>
        <a:srgbClr val="00856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White default slide">
  <a:themeElements>
    <a:clrScheme name="Acadia">
      <a:dk1>
        <a:srgbClr val="666666"/>
      </a:dk1>
      <a:lt1>
        <a:srgbClr val="FFFFFF"/>
      </a:lt1>
      <a:dk2>
        <a:srgbClr val="B2B2B2"/>
      </a:dk2>
      <a:lt2>
        <a:srgbClr val="E7E6E6"/>
      </a:lt2>
      <a:accent1>
        <a:srgbClr val="D34811"/>
      </a:accent1>
      <a:accent2>
        <a:srgbClr val="24A5BA"/>
      </a:accent2>
      <a:accent3>
        <a:srgbClr val="2A5496"/>
      </a:accent3>
      <a:accent4>
        <a:srgbClr val="E59D1F"/>
      </a:accent4>
      <a:accent5>
        <a:srgbClr val="00856C"/>
      </a:accent5>
      <a:accent6>
        <a:srgbClr val="00D2C7"/>
      </a:accent6>
      <a:hlink>
        <a:srgbClr val="05FAC1"/>
      </a:hlink>
      <a:folHlink>
        <a:srgbClr val="00856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_White default slide">
  <a:themeElements>
    <a:clrScheme name="Acadia">
      <a:dk1>
        <a:srgbClr val="666666"/>
      </a:dk1>
      <a:lt1>
        <a:srgbClr val="FFFFFF"/>
      </a:lt1>
      <a:dk2>
        <a:srgbClr val="B2B2B2"/>
      </a:dk2>
      <a:lt2>
        <a:srgbClr val="E7E6E6"/>
      </a:lt2>
      <a:accent1>
        <a:srgbClr val="D34811"/>
      </a:accent1>
      <a:accent2>
        <a:srgbClr val="24A5BA"/>
      </a:accent2>
      <a:accent3>
        <a:srgbClr val="2A5496"/>
      </a:accent3>
      <a:accent4>
        <a:srgbClr val="E59D1F"/>
      </a:accent4>
      <a:accent5>
        <a:srgbClr val="00856C"/>
      </a:accent5>
      <a:accent6>
        <a:srgbClr val="00D2C7"/>
      </a:accent6>
      <a:hlink>
        <a:srgbClr val="05FAC1"/>
      </a:hlink>
      <a:folHlink>
        <a:srgbClr val="00856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3_White default slide">
  <a:themeElements>
    <a:clrScheme name="Acadia">
      <a:dk1>
        <a:srgbClr val="666666"/>
      </a:dk1>
      <a:lt1>
        <a:srgbClr val="FFFFFF"/>
      </a:lt1>
      <a:dk2>
        <a:srgbClr val="B2B2B2"/>
      </a:dk2>
      <a:lt2>
        <a:srgbClr val="E7E6E6"/>
      </a:lt2>
      <a:accent1>
        <a:srgbClr val="D34811"/>
      </a:accent1>
      <a:accent2>
        <a:srgbClr val="24A5BA"/>
      </a:accent2>
      <a:accent3>
        <a:srgbClr val="2A5496"/>
      </a:accent3>
      <a:accent4>
        <a:srgbClr val="E59D1F"/>
      </a:accent4>
      <a:accent5>
        <a:srgbClr val="00856C"/>
      </a:accent5>
      <a:accent6>
        <a:srgbClr val="00D2C7"/>
      </a:accent6>
      <a:hlink>
        <a:srgbClr val="05FAC1"/>
      </a:hlink>
      <a:folHlink>
        <a:srgbClr val="00856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Acadia-without footer">
  <a:themeElements>
    <a:clrScheme name="Acadia">
      <a:dk1>
        <a:srgbClr val="666666"/>
      </a:dk1>
      <a:lt1>
        <a:srgbClr val="FFFFFF"/>
      </a:lt1>
      <a:dk2>
        <a:srgbClr val="B2B2B2"/>
      </a:dk2>
      <a:lt2>
        <a:srgbClr val="E7E6E6"/>
      </a:lt2>
      <a:accent1>
        <a:srgbClr val="D34811"/>
      </a:accent1>
      <a:accent2>
        <a:srgbClr val="24A5BA"/>
      </a:accent2>
      <a:accent3>
        <a:srgbClr val="2A5496"/>
      </a:accent3>
      <a:accent4>
        <a:srgbClr val="E59D1F"/>
      </a:accent4>
      <a:accent5>
        <a:srgbClr val="00856C"/>
      </a:accent5>
      <a:accent6>
        <a:srgbClr val="00D2C7"/>
      </a:accent6>
      <a:hlink>
        <a:srgbClr val="05FAC1"/>
      </a:hlink>
      <a:folHlink>
        <a:srgbClr val="00856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Acadia-without footer">
  <a:themeElements>
    <a:clrScheme name="Acadia">
      <a:dk1>
        <a:srgbClr val="666666"/>
      </a:dk1>
      <a:lt1>
        <a:srgbClr val="FFFFFF"/>
      </a:lt1>
      <a:dk2>
        <a:srgbClr val="B2B2B2"/>
      </a:dk2>
      <a:lt2>
        <a:srgbClr val="E7E6E6"/>
      </a:lt2>
      <a:accent1>
        <a:srgbClr val="D34811"/>
      </a:accent1>
      <a:accent2>
        <a:srgbClr val="24A5BA"/>
      </a:accent2>
      <a:accent3>
        <a:srgbClr val="2A5496"/>
      </a:accent3>
      <a:accent4>
        <a:srgbClr val="E59D1F"/>
      </a:accent4>
      <a:accent5>
        <a:srgbClr val="00856C"/>
      </a:accent5>
      <a:accent6>
        <a:srgbClr val="00D2C7"/>
      </a:accent6>
      <a:hlink>
        <a:srgbClr val="05FAC1"/>
      </a:hlink>
      <a:folHlink>
        <a:srgbClr val="00856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_Office Theme">
  <a:themeElements>
    <a:clrScheme name="Acadia">
      <a:dk1>
        <a:srgbClr val="666666"/>
      </a:dk1>
      <a:lt1>
        <a:srgbClr val="FFFFFF"/>
      </a:lt1>
      <a:dk2>
        <a:srgbClr val="B2B2B2"/>
      </a:dk2>
      <a:lt2>
        <a:srgbClr val="E7E6E6"/>
      </a:lt2>
      <a:accent1>
        <a:srgbClr val="D34811"/>
      </a:accent1>
      <a:accent2>
        <a:srgbClr val="24A5BA"/>
      </a:accent2>
      <a:accent3>
        <a:srgbClr val="2A5496"/>
      </a:accent3>
      <a:accent4>
        <a:srgbClr val="E59D1F"/>
      </a:accent4>
      <a:accent5>
        <a:srgbClr val="00856C"/>
      </a:accent5>
      <a:accent6>
        <a:srgbClr val="00D2C7"/>
      </a:accent6>
      <a:hlink>
        <a:srgbClr val="05FAC1"/>
      </a:hlink>
      <a:folHlink>
        <a:srgbClr val="00856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cadia Theme 2023">
  <a:themeElements>
    <a:clrScheme name="Custom 3">
      <a:dk1>
        <a:srgbClr val="666666"/>
      </a:dk1>
      <a:lt1>
        <a:srgbClr val="FFFFFF"/>
      </a:lt1>
      <a:dk2>
        <a:srgbClr val="B2B2B2"/>
      </a:dk2>
      <a:lt2>
        <a:srgbClr val="E7E6E6"/>
      </a:lt2>
      <a:accent1>
        <a:srgbClr val="D34811"/>
      </a:accent1>
      <a:accent2>
        <a:srgbClr val="24A5BA"/>
      </a:accent2>
      <a:accent3>
        <a:srgbClr val="2A5496"/>
      </a:accent3>
      <a:accent4>
        <a:srgbClr val="E59D1F"/>
      </a:accent4>
      <a:accent5>
        <a:srgbClr val="00856C"/>
      </a:accent5>
      <a:accent6>
        <a:srgbClr val="00D2C7"/>
      </a:accent6>
      <a:hlink>
        <a:srgbClr val="65B6A6"/>
      </a:hlink>
      <a:folHlink>
        <a:srgbClr val="65B6A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adia Theme 2023" id="{6370DFE0-E6CD-4267-BD43-A8B94FBE46D2}" vid="{1C511CAC-FF55-4154-9192-C446DD06EB8B}"/>
    </a:ext>
  </a:extLst>
</a:theme>
</file>

<file path=ppt/theme/theme3.xml><?xml version="1.0" encoding="utf-8"?>
<a:theme xmlns:a="http://schemas.openxmlformats.org/drawingml/2006/main" name="3_Office Theme">
  <a:themeElements>
    <a:clrScheme name="Acadia">
      <a:dk1>
        <a:srgbClr val="666666"/>
      </a:dk1>
      <a:lt1>
        <a:srgbClr val="FFFFFF"/>
      </a:lt1>
      <a:dk2>
        <a:srgbClr val="B2B2B2"/>
      </a:dk2>
      <a:lt2>
        <a:srgbClr val="E7E6E6"/>
      </a:lt2>
      <a:accent1>
        <a:srgbClr val="D34811"/>
      </a:accent1>
      <a:accent2>
        <a:srgbClr val="24A5BA"/>
      </a:accent2>
      <a:accent3>
        <a:srgbClr val="2A5496"/>
      </a:accent3>
      <a:accent4>
        <a:srgbClr val="E59D1F"/>
      </a:accent4>
      <a:accent5>
        <a:srgbClr val="00856C"/>
      </a:accent5>
      <a:accent6>
        <a:srgbClr val="00D2C7"/>
      </a:accent6>
      <a:hlink>
        <a:srgbClr val="05FAC1"/>
      </a:hlink>
      <a:folHlink>
        <a:srgbClr val="00856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Grey-background">
  <a:themeElements>
    <a:clrScheme name="Acadia">
      <a:dk1>
        <a:srgbClr val="666666"/>
      </a:dk1>
      <a:lt1>
        <a:srgbClr val="FFFFFF"/>
      </a:lt1>
      <a:dk2>
        <a:srgbClr val="B2B2B2"/>
      </a:dk2>
      <a:lt2>
        <a:srgbClr val="E7E6E6"/>
      </a:lt2>
      <a:accent1>
        <a:srgbClr val="D34811"/>
      </a:accent1>
      <a:accent2>
        <a:srgbClr val="24A5BA"/>
      </a:accent2>
      <a:accent3>
        <a:srgbClr val="2A5496"/>
      </a:accent3>
      <a:accent4>
        <a:srgbClr val="E59D1F"/>
      </a:accent4>
      <a:accent5>
        <a:srgbClr val="00856C"/>
      </a:accent5>
      <a:accent6>
        <a:srgbClr val="00D2C7"/>
      </a:accent6>
      <a:hlink>
        <a:srgbClr val="05FAC1"/>
      </a:hlink>
      <a:folHlink>
        <a:srgbClr val="00856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Grey-background-no-dots">
  <a:themeElements>
    <a:clrScheme name="Acadia">
      <a:dk1>
        <a:srgbClr val="666666"/>
      </a:dk1>
      <a:lt1>
        <a:srgbClr val="FFFFFF"/>
      </a:lt1>
      <a:dk2>
        <a:srgbClr val="B2B2B2"/>
      </a:dk2>
      <a:lt2>
        <a:srgbClr val="E7E6E6"/>
      </a:lt2>
      <a:accent1>
        <a:srgbClr val="D34811"/>
      </a:accent1>
      <a:accent2>
        <a:srgbClr val="24A5BA"/>
      </a:accent2>
      <a:accent3>
        <a:srgbClr val="2A5496"/>
      </a:accent3>
      <a:accent4>
        <a:srgbClr val="E59D1F"/>
      </a:accent4>
      <a:accent5>
        <a:srgbClr val="00856C"/>
      </a:accent5>
      <a:accent6>
        <a:srgbClr val="00D2C7"/>
      </a:accent6>
      <a:hlink>
        <a:srgbClr val="05FAC1"/>
      </a:hlink>
      <a:folHlink>
        <a:srgbClr val="00856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Acadia- Title Slide v3">
  <a:themeElements>
    <a:clrScheme name="Acadia">
      <a:dk1>
        <a:srgbClr val="666666"/>
      </a:dk1>
      <a:lt1>
        <a:srgbClr val="FFFFFF"/>
      </a:lt1>
      <a:dk2>
        <a:srgbClr val="B2B2B2"/>
      </a:dk2>
      <a:lt2>
        <a:srgbClr val="E7E6E6"/>
      </a:lt2>
      <a:accent1>
        <a:srgbClr val="D34811"/>
      </a:accent1>
      <a:accent2>
        <a:srgbClr val="24A5BA"/>
      </a:accent2>
      <a:accent3>
        <a:srgbClr val="2A5496"/>
      </a:accent3>
      <a:accent4>
        <a:srgbClr val="E59D1F"/>
      </a:accent4>
      <a:accent5>
        <a:srgbClr val="00856C"/>
      </a:accent5>
      <a:accent6>
        <a:srgbClr val="00D2C7"/>
      </a:accent6>
      <a:hlink>
        <a:srgbClr val="05FAC1"/>
      </a:hlink>
      <a:folHlink>
        <a:srgbClr val="00856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Acadia- Title Slide v3">
  <a:themeElements>
    <a:clrScheme name="Acadia">
      <a:dk1>
        <a:srgbClr val="666666"/>
      </a:dk1>
      <a:lt1>
        <a:srgbClr val="FFFFFF"/>
      </a:lt1>
      <a:dk2>
        <a:srgbClr val="B2B2B2"/>
      </a:dk2>
      <a:lt2>
        <a:srgbClr val="E7E6E6"/>
      </a:lt2>
      <a:accent1>
        <a:srgbClr val="D34811"/>
      </a:accent1>
      <a:accent2>
        <a:srgbClr val="24A5BA"/>
      </a:accent2>
      <a:accent3>
        <a:srgbClr val="2A5496"/>
      </a:accent3>
      <a:accent4>
        <a:srgbClr val="E59D1F"/>
      </a:accent4>
      <a:accent5>
        <a:srgbClr val="00856C"/>
      </a:accent5>
      <a:accent6>
        <a:srgbClr val="00D2C7"/>
      </a:accent6>
      <a:hlink>
        <a:srgbClr val="05FAC1"/>
      </a:hlink>
      <a:folHlink>
        <a:srgbClr val="00856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Acadia- Title Slide - centered">
  <a:themeElements>
    <a:clrScheme name="Custom 6">
      <a:dk1>
        <a:srgbClr val="666666"/>
      </a:dk1>
      <a:lt1>
        <a:srgbClr val="FFFFFF"/>
      </a:lt1>
      <a:dk2>
        <a:srgbClr val="B2B2B2"/>
      </a:dk2>
      <a:lt2>
        <a:srgbClr val="E7E6E6"/>
      </a:lt2>
      <a:accent1>
        <a:srgbClr val="D34811"/>
      </a:accent1>
      <a:accent2>
        <a:srgbClr val="24A5BA"/>
      </a:accent2>
      <a:accent3>
        <a:srgbClr val="2A5496"/>
      </a:accent3>
      <a:accent4>
        <a:srgbClr val="E59D1F"/>
      </a:accent4>
      <a:accent5>
        <a:srgbClr val="00856C"/>
      </a:accent5>
      <a:accent6>
        <a:srgbClr val="00D2C7"/>
      </a:accent6>
      <a:hlink>
        <a:srgbClr val="2A5396"/>
      </a:hlink>
      <a:folHlink>
        <a:srgbClr val="23A5B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Acadia- Title Slide - centered">
  <a:themeElements>
    <a:clrScheme name="Acadia">
      <a:dk1>
        <a:srgbClr val="666666"/>
      </a:dk1>
      <a:lt1>
        <a:srgbClr val="FFFFFF"/>
      </a:lt1>
      <a:dk2>
        <a:srgbClr val="B2B2B2"/>
      </a:dk2>
      <a:lt2>
        <a:srgbClr val="E7E6E6"/>
      </a:lt2>
      <a:accent1>
        <a:srgbClr val="D34811"/>
      </a:accent1>
      <a:accent2>
        <a:srgbClr val="24A5BA"/>
      </a:accent2>
      <a:accent3>
        <a:srgbClr val="2A5496"/>
      </a:accent3>
      <a:accent4>
        <a:srgbClr val="E59D1F"/>
      </a:accent4>
      <a:accent5>
        <a:srgbClr val="00856C"/>
      </a:accent5>
      <a:accent6>
        <a:srgbClr val="00D2C7"/>
      </a:accent6>
      <a:hlink>
        <a:srgbClr val="05FAC1"/>
      </a:hlink>
      <a:folHlink>
        <a:srgbClr val="00856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Acadia Theme 2022</Template>
  <TotalTime>25395</TotalTime>
  <Words>2201</Words>
  <Application>Microsoft Office PowerPoint</Application>
  <PresentationFormat>Widescreen</PresentationFormat>
  <Paragraphs>545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25</vt:i4>
      </vt:variant>
    </vt:vector>
  </HeadingPairs>
  <TitlesOfParts>
    <vt:vector size="48" baseType="lpstr">
      <vt:lpstr>Aptos</vt:lpstr>
      <vt:lpstr>Arial</vt:lpstr>
      <vt:lpstr>Calibri</vt:lpstr>
      <vt:lpstr>Cambria Math</vt:lpstr>
      <vt:lpstr>Sofia Pro</vt:lpstr>
      <vt:lpstr>Wingdings</vt:lpstr>
      <vt:lpstr>Acadia Theme 2022</vt:lpstr>
      <vt:lpstr>Acadia Theme 2023</vt:lpstr>
      <vt:lpstr>3_Office Theme</vt:lpstr>
      <vt:lpstr>Grey-background</vt:lpstr>
      <vt:lpstr>Grey-background-no-dots</vt:lpstr>
      <vt:lpstr>Acadia- Title Slide v3</vt:lpstr>
      <vt:lpstr>1_Acadia- Title Slide v3</vt:lpstr>
      <vt:lpstr>1_Acadia- Title Slide - centered</vt:lpstr>
      <vt:lpstr>2_Acadia- Title Slide - centered</vt:lpstr>
      <vt:lpstr>Green footer with logo</vt:lpstr>
      <vt:lpstr>White default slide</vt:lpstr>
      <vt:lpstr>1_White default slide</vt:lpstr>
      <vt:lpstr>2_White default slide</vt:lpstr>
      <vt:lpstr>3_White default slide</vt:lpstr>
      <vt:lpstr>Acadia-without footer</vt:lpstr>
      <vt:lpstr>1_Acadia-without footer</vt:lpstr>
      <vt:lpstr>1_Office Theme</vt:lpstr>
      <vt:lpstr>Yield Curve Bootstrapping</vt:lpstr>
      <vt:lpstr>Table of Content</vt:lpstr>
      <vt:lpstr>a) Swap vs Bond Market</vt:lpstr>
      <vt:lpstr>b) OIS - Introduction</vt:lpstr>
      <vt:lpstr>c) Bootstrapping – High-Level Principle</vt:lpstr>
      <vt:lpstr>II Bootstrapping Theory </vt:lpstr>
      <vt:lpstr>a) Interest Rates Types</vt:lpstr>
      <vt:lpstr>II Bootstrapping Theory </vt:lpstr>
      <vt:lpstr>b) Schedule Definitions</vt:lpstr>
      <vt:lpstr>II Bootstrapping Theory </vt:lpstr>
      <vt:lpstr>Certificate of Deposit</vt:lpstr>
      <vt:lpstr>OIS NPV – General Fixed-Floating Swap Case</vt:lpstr>
      <vt:lpstr>OIS Floating Rate Introduction</vt:lpstr>
      <vt:lpstr>OIS NPV – Current Bootstrapping Case</vt:lpstr>
      <vt:lpstr>PowerPoint Presentation</vt:lpstr>
      <vt:lpstr>OIS NPV – Current Bootstrapping Case</vt:lpstr>
      <vt:lpstr>OIS NPV – Current Bootstrapping Case</vt:lpstr>
      <vt:lpstr>II Bootstrapping Theory </vt:lpstr>
      <vt:lpstr>OIS Floating Rate - Calculations Summary</vt:lpstr>
      <vt:lpstr>OIS Compounding Rate – Alternative Equations</vt:lpstr>
      <vt:lpstr>OIS Floating Leg Calculation</vt:lpstr>
      <vt:lpstr>Bootstrapping – Analytical Case</vt:lpstr>
      <vt:lpstr>Bootstrapping – Root-Finding Case</vt:lpstr>
      <vt:lpstr>Log-Linear Interpolation</vt:lpstr>
      <vt:lpstr>Bootstrapping – Z-Spread Curve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Yield Curve Calibration</dc:title>
  <dc:creator>Alexis David</dc:creator>
  <cp:lastModifiedBy>Alexis David</cp:lastModifiedBy>
  <cp:revision>110</cp:revision>
  <dcterms:created xsi:type="dcterms:W3CDTF">2024-02-21T12:31:16Z</dcterms:created>
  <dcterms:modified xsi:type="dcterms:W3CDTF">2024-05-04T18:20:39Z</dcterms:modified>
</cp:coreProperties>
</file>